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7" r:id="rId2"/>
    <p:sldId id="598" r:id="rId3"/>
    <p:sldId id="595" r:id="rId4"/>
    <p:sldId id="594" r:id="rId5"/>
    <p:sldId id="601" r:id="rId6"/>
    <p:sldId id="600" r:id="rId7"/>
    <p:sldId id="605" r:id="rId8"/>
    <p:sldId id="606" r:id="rId9"/>
    <p:sldId id="607" r:id="rId10"/>
    <p:sldId id="604" r:id="rId11"/>
    <p:sldId id="603" r:id="rId12"/>
    <p:sldId id="602" r:id="rId13"/>
    <p:sldId id="608" r:id="rId14"/>
    <p:sldId id="618" r:id="rId15"/>
    <p:sldId id="619" r:id="rId16"/>
    <p:sldId id="616" r:id="rId17"/>
    <p:sldId id="620" r:id="rId18"/>
    <p:sldId id="621" r:id="rId19"/>
    <p:sldId id="622" r:id="rId20"/>
    <p:sldId id="256" r:id="rId21"/>
    <p:sldId id="504" r:id="rId22"/>
    <p:sldId id="505" r:id="rId23"/>
    <p:sldId id="548" r:id="rId24"/>
    <p:sldId id="549" r:id="rId25"/>
    <p:sldId id="609" r:id="rId26"/>
    <p:sldId id="610" r:id="rId27"/>
    <p:sldId id="532" r:id="rId28"/>
    <p:sldId id="535" r:id="rId29"/>
    <p:sldId id="536" r:id="rId30"/>
    <p:sldId id="511" r:id="rId31"/>
    <p:sldId id="419" r:id="rId32"/>
    <p:sldId id="512" r:id="rId33"/>
    <p:sldId id="554" r:id="rId34"/>
    <p:sldId id="514" r:id="rId35"/>
    <p:sldId id="515" r:id="rId36"/>
    <p:sldId id="547" r:id="rId37"/>
    <p:sldId id="587" r:id="rId38"/>
    <p:sldId id="516" r:id="rId39"/>
    <p:sldId id="576" r:id="rId40"/>
    <p:sldId id="552" r:id="rId41"/>
    <p:sldId id="577" r:id="rId42"/>
    <p:sldId id="578" r:id="rId43"/>
    <p:sldId id="579" r:id="rId44"/>
    <p:sldId id="580" r:id="rId45"/>
    <p:sldId id="581" r:id="rId46"/>
    <p:sldId id="582" r:id="rId47"/>
    <p:sldId id="500" r:id="rId48"/>
    <p:sldId id="583" r:id="rId49"/>
    <p:sldId id="584" r:id="rId50"/>
    <p:sldId id="626" r:id="rId51"/>
    <p:sldId id="524" r:id="rId52"/>
    <p:sldId id="451" r:id="rId53"/>
    <p:sldId id="539" r:id="rId54"/>
    <p:sldId id="540" r:id="rId55"/>
    <p:sldId id="543" r:id="rId56"/>
    <p:sldId id="541" r:id="rId57"/>
    <p:sldId id="457" r:id="rId58"/>
    <p:sldId id="542" r:id="rId59"/>
    <p:sldId id="586" r:id="rId60"/>
    <p:sldId id="480" r:id="rId61"/>
    <p:sldId id="459" r:id="rId62"/>
    <p:sldId id="460" r:id="rId63"/>
    <p:sldId id="557" r:id="rId64"/>
    <p:sldId id="545" r:id="rId65"/>
    <p:sldId id="613" r:id="rId66"/>
    <p:sldId id="627" r:id="rId67"/>
    <p:sldId id="614" r:id="rId68"/>
    <p:sldId id="632" r:id="rId69"/>
    <p:sldId id="633" r:id="rId70"/>
    <p:sldId id="631" r:id="rId71"/>
    <p:sldId id="615" r:id="rId72"/>
    <p:sldId id="623" r:id="rId73"/>
    <p:sldId id="590" r:id="rId74"/>
    <p:sldId id="624" r:id="rId75"/>
    <p:sldId id="588" r:id="rId76"/>
    <p:sldId id="589" r:id="rId77"/>
    <p:sldId id="593" r:id="rId78"/>
    <p:sldId id="521" r:id="rId79"/>
    <p:sldId id="634" r:id="rId80"/>
    <p:sldId id="555" r:id="rId81"/>
    <p:sldId id="556" r:id="rId82"/>
    <p:sldId id="558" r:id="rId83"/>
    <p:sldId id="571" r:id="rId84"/>
    <p:sldId id="572" r:id="rId85"/>
    <p:sldId id="574" r:id="rId86"/>
    <p:sldId id="575" r:id="rId87"/>
    <p:sldId id="596" r:id="rId88"/>
    <p:sldId id="403" r:id="rId89"/>
    <p:sldId id="393" r:id="rId90"/>
    <p:sldId id="394" r:id="rId91"/>
    <p:sldId id="398" r:id="rId92"/>
    <p:sldId id="310" r:id="rId93"/>
    <p:sldId id="397" r:id="rId94"/>
    <p:sldId id="390" r:id="rId95"/>
    <p:sldId id="597" r:id="rId96"/>
    <p:sldId id="381" r:id="rId97"/>
    <p:sldId id="355" r:id="rId98"/>
    <p:sldId id="386" r:id="rId99"/>
    <p:sldId id="382" r:id="rId100"/>
    <p:sldId id="365" r:id="rId101"/>
    <p:sldId id="258" r:id="rId102"/>
    <p:sldId id="348" r:id="rId103"/>
    <p:sldId id="354" r:id="rId104"/>
    <p:sldId id="356" r:id="rId105"/>
    <p:sldId id="371" r:id="rId106"/>
    <p:sldId id="404" r:id="rId107"/>
    <p:sldId id="357" r:id="rId108"/>
    <p:sldId id="359" r:id="rId109"/>
    <p:sldId id="388" r:id="rId110"/>
    <p:sldId id="373" r:id="rId111"/>
    <p:sldId id="367" r:id="rId112"/>
    <p:sldId id="368" r:id="rId113"/>
    <p:sldId id="369" r:id="rId114"/>
    <p:sldId id="366" r:id="rId115"/>
    <p:sldId id="370" r:id="rId116"/>
    <p:sldId id="377" r:id="rId117"/>
    <p:sldId id="350" r:id="rId118"/>
    <p:sldId id="378" r:id="rId119"/>
    <p:sldId id="361" r:id="rId120"/>
    <p:sldId id="389" r:id="rId121"/>
    <p:sldId id="400" r:id="rId122"/>
    <p:sldId id="351" r:id="rId123"/>
    <p:sldId id="363" r:id="rId124"/>
    <p:sldId id="405" r:id="rId125"/>
    <p:sldId id="406" r:id="rId126"/>
    <p:sldId id="372" r:id="rId127"/>
    <p:sldId id="374" r:id="rId128"/>
    <p:sldId id="380" r:id="rId129"/>
    <p:sldId id="591"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00"/>
    <a:srgbClr val="00D9D9"/>
    <a:srgbClr val="FF8000"/>
    <a:srgbClr val="00D900"/>
    <a:srgbClr val="1F6157"/>
    <a:srgbClr val="FFCC33"/>
    <a:srgbClr val="D5E3CF"/>
    <a:srgbClr val="861F41"/>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4"/>
  </p:normalViewPr>
  <p:slideViewPr>
    <p:cSldViewPr snapToGrid="0" snapToObjects="1">
      <p:cViewPr>
        <p:scale>
          <a:sx n="100" d="100"/>
          <a:sy n="100" d="100"/>
        </p:scale>
        <p:origin x="-30"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4EBE-6B76-4813-9E55-4537CF05E15B}" type="datetimeFigureOut">
              <a:rPr lang="en-US" smtClean="0"/>
              <a:t>2021-02-15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02217-CCF2-409F-825F-469E489D1587}" type="slidenum">
              <a:rPr lang="en-US" smtClean="0"/>
              <a:t>‹#›</a:t>
            </a:fld>
            <a:endParaRPr lang="en-US"/>
          </a:p>
        </p:txBody>
      </p:sp>
    </p:spTree>
    <p:extLst>
      <p:ext uri="{BB962C8B-B14F-4D97-AF65-F5344CB8AC3E}">
        <p14:creationId xmlns:p14="http://schemas.microsoft.com/office/powerpoint/2010/main" val="337640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14</a:t>
            </a:fld>
            <a:endParaRPr lang="en-US"/>
          </a:p>
        </p:txBody>
      </p:sp>
    </p:spTree>
    <p:extLst>
      <p:ext uri="{BB962C8B-B14F-4D97-AF65-F5344CB8AC3E}">
        <p14:creationId xmlns:p14="http://schemas.microsoft.com/office/powerpoint/2010/main" val="249017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27</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28</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29</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30</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3752844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15</a:t>
            </a:fld>
            <a:endParaRPr lang="en-US"/>
          </a:p>
        </p:txBody>
      </p:sp>
    </p:spTree>
    <p:extLst>
      <p:ext uri="{BB962C8B-B14F-4D97-AF65-F5344CB8AC3E}">
        <p14:creationId xmlns:p14="http://schemas.microsoft.com/office/powerpoint/2010/main" val="3812435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41</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45</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46</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47</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48</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49</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50</a:t>
            </a:fld>
            <a:endParaRPr lang="en-US"/>
          </a:p>
        </p:txBody>
      </p:sp>
    </p:spTree>
    <p:extLst>
      <p:ext uri="{BB962C8B-B14F-4D97-AF65-F5344CB8AC3E}">
        <p14:creationId xmlns:p14="http://schemas.microsoft.com/office/powerpoint/2010/main" val="898113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16</a:t>
            </a:fld>
            <a:endParaRPr lang="en-US"/>
          </a:p>
        </p:txBody>
      </p:sp>
    </p:spTree>
    <p:extLst>
      <p:ext uri="{BB962C8B-B14F-4D97-AF65-F5344CB8AC3E}">
        <p14:creationId xmlns:p14="http://schemas.microsoft.com/office/powerpoint/2010/main" val="895902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51</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52</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53</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54</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55</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56</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57</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58</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59</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60</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17</a:t>
            </a:fld>
            <a:endParaRPr lang="en-US"/>
          </a:p>
        </p:txBody>
      </p:sp>
    </p:spTree>
    <p:extLst>
      <p:ext uri="{BB962C8B-B14F-4D97-AF65-F5344CB8AC3E}">
        <p14:creationId xmlns:p14="http://schemas.microsoft.com/office/powerpoint/2010/main" val="2074486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63</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64</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67</a:t>
            </a:fld>
            <a:endParaRPr lang="en-US"/>
          </a:p>
        </p:txBody>
      </p:sp>
    </p:spTree>
    <p:extLst>
      <p:ext uri="{BB962C8B-B14F-4D97-AF65-F5344CB8AC3E}">
        <p14:creationId xmlns:p14="http://schemas.microsoft.com/office/powerpoint/2010/main" val="2237168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68</a:t>
            </a:fld>
            <a:endParaRPr lang="en-US"/>
          </a:p>
        </p:txBody>
      </p:sp>
    </p:spTree>
    <p:extLst>
      <p:ext uri="{BB962C8B-B14F-4D97-AF65-F5344CB8AC3E}">
        <p14:creationId xmlns:p14="http://schemas.microsoft.com/office/powerpoint/2010/main" val="854969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69</a:t>
            </a:fld>
            <a:endParaRPr lang="en-US"/>
          </a:p>
        </p:txBody>
      </p:sp>
    </p:spTree>
    <p:extLst>
      <p:ext uri="{BB962C8B-B14F-4D97-AF65-F5344CB8AC3E}">
        <p14:creationId xmlns:p14="http://schemas.microsoft.com/office/powerpoint/2010/main" val="453136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for manufacturing execute repeated operations.</a:t>
            </a:r>
          </a:p>
        </p:txBody>
      </p:sp>
      <p:sp>
        <p:nvSpPr>
          <p:cNvPr id="4" name="Slide Number Placeholder 3"/>
          <p:cNvSpPr>
            <a:spLocks noGrp="1"/>
          </p:cNvSpPr>
          <p:nvPr>
            <p:ph type="sldNum" sz="quarter" idx="5"/>
          </p:nvPr>
        </p:nvSpPr>
        <p:spPr/>
        <p:txBody>
          <a:bodyPr/>
          <a:lstStyle/>
          <a:p>
            <a:fld id="{50302217-CCF2-409F-825F-469E489D1587}" type="slidenum">
              <a:rPr lang="en-US" smtClean="0"/>
              <a:t>70</a:t>
            </a:fld>
            <a:endParaRPr lang="en-US"/>
          </a:p>
        </p:txBody>
      </p:sp>
    </p:spTree>
    <p:extLst>
      <p:ext uri="{BB962C8B-B14F-4D97-AF65-F5344CB8AC3E}">
        <p14:creationId xmlns:p14="http://schemas.microsoft.com/office/powerpoint/2010/main" val="2192784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87</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been tempted to toss a toaster into the tub?</a:t>
            </a:r>
          </a:p>
          <a:p>
            <a:r>
              <a:rPr lang="en-US" dirty="0"/>
              <a:t>Perhaps silverware in a socket is more your style?</a:t>
            </a:r>
          </a:p>
          <a:p>
            <a:r>
              <a:rPr lang="en-US" dirty="0"/>
              <a:t>You don’t have to admit it here. But if you found yourself considering it, know that there are safety mechanisms to stop the short circuits you’d create making it much less exciting.</a:t>
            </a:r>
          </a:p>
        </p:txBody>
      </p:sp>
      <p:sp>
        <p:nvSpPr>
          <p:cNvPr id="4" name="Slide Number Placeholder 3"/>
          <p:cNvSpPr>
            <a:spLocks noGrp="1"/>
          </p:cNvSpPr>
          <p:nvPr>
            <p:ph type="sldNum" sz="quarter" idx="10"/>
          </p:nvPr>
        </p:nvSpPr>
        <p:spPr/>
        <p:txBody>
          <a:bodyPr/>
          <a:lstStyle/>
          <a:p>
            <a:fld id="{700FB2DA-034C-4B80-BE45-FAC0BC95B3DA}" type="slidenum">
              <a:rPr lang="en-US" smtClean="0"/>
              <a:t>88</a:t>
            </a:fld>
            <a:endParaRPr lang="en-US"/>
          </a:p>
        </p:txBody>
      </p:sp>
    </p:spTree>
    <p:extLst>
      <p:ext uri="{BB962C8B-B14F-4D97-AF65-F5344CB8AC3E}">
        <p14:creationId xmlns:p14="http://schemas.microsoft.com/office/powerpoint/2010/main" val="925953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house or apartment was constructed more recently, it likely has Ground Fault Interrupters and Fuse Boxes aimed at stopping short circuits before they cause damage. These protection mechanisms, however, is fixed hardware. This is not the Internet of Things nor a SMART home feature.</a:t>
            </a:r>
          </a:p>
        </p:txBody>
      </p:sp>
      <p:sp>
        <p:nvSpPr>
          <p:cNvPr id="4" name="Slide Number Placeholder 3"/>
          <p:cNvSpPr>
            <a:spLocks noGrp="1"/>
          </p:cNvSpPr>
          <p:nvPr>
            <p:ph type="sldNum" sz="quarter" idx="10"/>
          </p:nvPr>
        </p:nvSpPr>
        <p:spPr/>
        <p:txBody>
          <a:bodyPr/>
          <a:lstStyle/>
          <a:p>
            <a:fld id="{700FB2DA-034C-4B80-BE45-FAC0BC95B3DA}" type="slidenum">
              <a:rPr lang="en-US" smtClean="0"/>
              <a:t>89</a:t>
            </a:fld>
            <a:endParaRPr lang="en-US"/>
          </a:p>
        </p:txBody>
      </p:sp>
    </p:spTree>
    <p:extLst>
      <p:ext uri="{BB962C8B-B14F-4D97-AF65-F5344CB8AC3E}">
        <p14:creationId xmlns:p14="http://schemas.microsoft.com/office/powerpoint/2010/main" val="759362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your home is not alone in this short-protection technology. Outside the house, photovoltaic systems require short protection as do industrial electronics like IGBTs. In general, systems that conduct power conversion have some short-circuit hardware in place to prevent damage and death.</a:t>
            </a:r>
          </a:p>
        </p:txBody>
      </p:sp>
      <p:sp>
        <p:nvSpPr>
          <p:cNvPr id="4" name="Slide Number Placeholder 3"/>
          <p:cNvSpPr>
            <a:spLocks noGrp="1"/>
          </p:cNvSpPr>
          <p:nvPr>
            <p:ph type="sldNum" sz="quarter" idx="10"/>
          </p:nvPr>
        </p:nvSpPr>
        <p:spPr/>
        <p:txBody>
          <a:bodyPr/>
          <a:lstStyle/>
          <a:p>
            <a:fld id="{700FB2DA-034C-4B80-BE45-FAC0BC95B3DA}" type="slidenum">
              <a:rPr lang="en-US" smtClean="0"/>
              <a:t>90</a:t>
            </a:fld>
            <a:endParaRPr lang="en-US"/>
          </a:p>
        </p:txBody>
      </p:sp>
    </p:spTree>
    <p:extLst>
      <p:ext uri="{BB962C8B-B14F-4D97-AF65-F5344CB8AC3E}">
        <p14:creationId xmlns:p14="http://schemas.microsoft.com/office/powerpoint/2010/main" val="127278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18</a:t>
            </a:fld>
            <a:endParaRPr lang="en-US"/>
          </a:p>
        </p:txBody>
      </p:sp>
    </p:spTree>
    <p:extLst>
      <p:ext uri="{BB962C8B-B14F-4D97-AF65-F5344CB8AC3E}">
        <p14:creationId xmlns:p14="http://schemas.microsoft.com/office/powerpoint/2010/main" val="4074820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circuits are not just a problem for houses. Embedded systems need protection as well! As an example, the Samsung galaxy note 7 made headlines when its batteries caught fire or exploded. The device was even banned by the FAA. After internal investigations, Samsung declared short circuits in the battery as the cause. Despite the lower power, short circuits can still cause substantial damage</a:t>
            </a:r>
          </a:p>
        </p:txBody>
      </p:sp>
      <p:sp>
        <p:nvSpPr>
          <p:cNvPr id="4" name="Slide Number Placeholder 3"/>
          <p:cNvSpPr>
            <a:spLocks noGrp="1"/>
          </p:cNvSpPr>
          <p:nvPr>
            <p:ph type="sldNum" sz="quarter" idx="10"/>
          </p:nvPr>
        </p:nvSpPr>
        <p:spPr/>
        <p:txBody>
          <a:bodyPr/>
          <a:lstStyle/>
          <a:p>
            <a:fld id="{700FB2DA-034C-4B80-BE45-FAC0BC95B3DA}" type="slidenum">
              <a:rPr lang="en-US" smtClean="0"/>
              <a:t>91</a:t>
            </a:fld>
            <a:endParaRPr lang="en-US"/>
          </a:p>
        </p:txBody>
      </p:sp>
    </p:spTree>
    <p:extLst>
      <p:ext uri="{BB962C8B-B14F-4D97-AF65-F5344CB8AC3E}">
        <p14:creationId xmlns:p14="http://schemas.microsoft.com/office/powerpoint/2010/main" val="3348015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well established that short circuits can cause damage and even death. What’s worse is that hardware-based approaches are inflexible, costly, and pessimistic. Consider automotive fuses for example. These fuses consume a great deal of space in a vehicle (and similarly in embedded platforms). When current through them is too high, it melts the metal connecting the two blades and the fuse breaks – cutting the power to the circuit in question. The problem is, the fuses must them be replaced. In an automobile this isn’t too problematic as these fuses are cheap but in an embedded system this can mean replacing the whole board. Furthermore, these systems are pessimistic because they can shut down entire networks within a board when only one component is at fault. As such, our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92</a:t>
            </a:fld>
            <a:endParaRPr lang="en-US"/>
          </a:p>
        </p:txBody>
      </p:sp>
    </p:spTree>
    <p:extLst>
      <p:ext uri="{BB962C8B-B14F-4D97-AF65-F5344CB8AC3E}">
        <p14:creationId xmlns:p14="http://schemas.microsoft.com/office/powerpoint/2010/main" val="2361059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our approach is to combine an inductor with a real-time task to detect and halt short circuits before they caused damage. An example inductor can be seen on the left (generally coils of copper wire). We’ve taken this approach with the goal of *MAIN IDEA* leveraging physical dynamics to minimize pessimism in real-time systems.</a:t>
            </a:r>
          </a:p>
        </p:txBody>
      </p:sp>
      <p:sp>
        <p:nvSpPr>
          <p:cNvPr id="4" name="Slide Number Placeholder 3"/>
          <p:cNvSpPr>
            <a:spLocks noGrp="1"/>
          </p:cNvSpPr>
          <p:nvPr>
            <p:ph type="sldNum" sz="quarter" idx="10"/>
          </p:nvPr>
        </p:nvSpPr>
        <p:spPr/>
        <p:txBody>
          <a:bodyPr/>
          <a:lstStyle/>
          <a:p>
            <a:fld id="{700FB2DA-034C-4B80-BE45-FAC0BC95B3DA}" type="slidenum">
              <a:rPr lang="en-US" smtClean="0"/>
              <a:t>93</a:t>
            </a:fld>
            <a:endParaRPr lang="en-US"/>
          </a:p>
        </p:txBody>
      </p:sp>
    </p:spTree>
    <p:extLst>
      <p:ext uri="{BB962C8B-B14F-4D97-AF65-F5344CB8AC3E}">
        <p14:creationId xmlns:p14="http://schemas.microsoft.com/office/powerpoint/2010/main" val="2591178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contributions therefore are a real-time software based short circuit protection method, a relationship between RT </a:t>
            </a:r>
            <a:r>
              <a:rPr lang="en-US" dirty="0" err="1"/>
              <a:t>util</a:t>
            </a:r>
            <a:r>
              <a:rPr lang="en-US" dirty="0"/>
              <a:t> and board space consumed by an inductor (as well as optimization approaches based on this relationship), and finally a simulated and practical evaluation of the proposed methods.</a:t>
            </a:r>
          </a:p>
        </p:txBody>
      </p:sp>
      <p:sp>
        <p:nvSpPr>
          <p:cNvPr id="4" name="Slide Number Placeholder 3"/>
          <p:cNvSpPr>
            <a:spLocks noGrp="1"/>
          </p:cNvSpPr>
          <p:nvPr>
            <p:ph type="sldNum" sz="quarter" idx="10"/>
          </p:nvPr>
        </p:nvSpPr>
        <p:spPr/>
        <p:txBody>
          <a:bodyPr/>
          <a:lstStyle/>
          <a:p>
            <a:fld id="{700FB2DA-034C-4B80-BE45-FAC0BC95B3DA}" type="slidenum">
              <a:rPr lang="en-US" smtClean="0"/>
              <a:t>94</a:t>
            </a:fld>
            <a:endParaRPr lang="en-US"/>
          </a:p>
        </p:txBody>
      </p:sp>
    </p:spTree>
    <p:extLst>
      <p:ext uri="{BB962C8B-B14F-4D97-AF65-F5344CB8AC3E}">
        <p14:creationId xmlns:p14="http://schemas.microsoft.com/office/powerpoint/2010/main" val="3630835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remainder of the presentation, I’ll cover a brief electronics background along with related works in both EE and RT, our proposed system model, evaluation, results, and some concluding notes.</a:t>
            </a:r>
          </a:p>
        </p:txBody>
      </p:sp>
      <p:sp>
        <p:nvSpPr>
          <p:cNvPr id="4" name="Slide Number Placeholder 3"/>
          <p:cNvSpPr>
            <a:spLocks noGrp="1"/>
          </p:cNvSpPr>
          <p:nvPr>
            <p:ph type="sldNum" sz="quarter" idx="10"/>
          </p:nvPr>
        </p:nvSpPr>
        <p:spPr/>
        <p:txBody>
          <a:bodyPr/>
          <a:lstStyle/>
          <a:p>
            <a:fld id="{700FB2DA-034C-4B80-BE45-FAC0BC95B3DA}" type="slidenum">
              <a:rPr lang="en-US" smtClean="0"/>
              <a:t>95</a:t>
            </a:fld>
            <a:endParaRPr lang="en-US"/>
          </a:p>
        </p:txBody>
      </p:sp>
    </p:spTree>
    <p:extLst>
      <p:ext uri="{BB962C8B-B14F-4D97-AF65-F5344CB8AC3E}">
        <p14:creationId xmlns:p14="http://schemas.microsoft.com/office/powerpoint/2010/main" val="252198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of basic circuitry, suppose we have a</a:t>
            </a:r>
            <a:r>
              <a:rPr lang="en-US" baseline="0" dirty="0"/>
              <a:t> circuit with battery and load, a lightbulb. If we increase the load on the circuit …. Removing the load returns current flow to the nominal current and voltage. Furthermore, we can remove the initial load via a “short” </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97</a:t>
            </a:fld>
            <a:endParaRPr lang="en-US"/>
          </a:p>
        </p:txBody>
      </p:sp>
    </p:spTree>
    <p:extLst>
      <p:ext uri="{BB962C8B-B14F-4D97-AF65-F5344CB8AC3E}">
        <p14:creationId xmlns:p14="http://schemas.microsoft.com/office/powerpoint/2010/main" val="2650263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chrematistic is its ability to resist changes in current.</a:t>
            </a:r>
          </a:p>
        </p:txBody>
      </p:sp>
      <p:sp>
        <p:nvSpPr>
          <p:cNvPr id="4" name="Slide Number Placeholder 3"/>
          <p:cNvSpPr>
            <a:spLocks noGrp="1"/>
          </p:cNvSpPr>
          <p:nvPr>
            <p:ph type="sldNum" sz="quarter" idx="10"/>
          </p:nvPr>
        </p:nvSpPr>
        <p:spPr/>
        <p:txBody>
          <a:bodyPr/>
          <a:lstStyle/>
          <a:p>
            <a:fld id="{700FB2DA-034C-4B80-BE45-FAC0BC95B3DA}" type="slidenum">
              <a:rPr lang="en-US" smtClean="0"/>
              <a:t>98</a:t>
            </a:fld>
            <a:endParaRPr lang="en-US"/>
          </a:p>
        </p:txBody>
      </p:sp>
    </p:spTree>
    <p:extLst>
      <p:ext uri="{BB962C8B-B14F-4D97-AF65-F5344CB8AC3E}">
        <p14:creationId xmlns:p14="http://schemas.microsoft.com/office/powerpoint/2010/main" val="803818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transform this example into the model we’ll use later: a DC-RL Circuit</a:t>
            </a:r>
          </a:p>
        </p:txBody>
      </p:sp>
      <p:sp>
        <p:nvSpPr>
          <p:cNvPr id="4" name="Slide Number Placeholder 3"/>
          <p:cNvSpPr>
            <a:spLocks noGrp="1"/>
          </p:cNvSpPr>
          <p:nvPr>
            <p:ph type="sldNum" sz="quarter" idx="10"/>
          </p:nvPr>
        </p:nvSpPr>
        <p:spPr/>
        <p:txBody>
          <a:bodyPr/>
          <a:lstStyle/>
          <a:p>
            <a:fld id="{700FB2DA-034C-4B80-BE45-FAC0BC95B3DA}" type="slidenum">
              <a:rPr lang="en-US" smtClean="0"/>
              <a:t>99</a:t>
            </a:fld>
            <a:endParaRPr lang="en-US"/>
          </a:p>
        </p:txBody>
      </p:sp>
    </p:spTree>
    <p:extLst>
      <p:ext uri="{BB962C8B-B14F-4D97-AF65-F5344CB8AC3E}">
        <p14:creationId xmlns:p14="http://schemas.microsoft.com/office/powerpoint/2010/main" val="34443625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100</a:t>
            </a:fld>
            <a:endParaRPr lang="en-US"/>
          </a:p>
        </p:txBody>
      </p:sp>
    </p:spTree>
    <p:extLst>
      <p:ext uri="{BB962C8B-B14F-4D97-AF65-F5344CB8AC3E}">
        <p14:creationId xmlns:p14="http://schemas.microsoft.com/office/powerpoint/2010/main" val="7763491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spatial representation of a solenoid-style inductor (solenoid meaning a coil of wire that extends some length l). </a:t>
            </a:r>
          </a:p>
        </p:txBody>
      </p:sp>
      <p:sp>
        <p:nvSpPr>
          <p:cNvPr id="4" name="Slide Number Placeholder 3"/>
          <p:cNvSpPr>
            <a:spLocks noGrp="1"/>
          </p:cNvSpPr>
          <p:nvPr>
            <p:ph type="sldNum" sz="quarter" idx="10"/>
          </p:nvPr>
        </p:nvSpPr>
        <p:spPr/>
        <p:txBody>
          <a:bodyPr/>
          <a:lstStyle/>
          <a:p>
            <a:fld id="{700FB2DA-034C-4B80-BE45-FAC0BC95B3DA}" type="slidenum">
              <a:rPr lang="en-US" smtClean="0"/>
              <a:t>103</a:t>
            </a:fld>
            <a:endParaRPr lang="en-US"/>
          </a:p>
        </p:txBody>
      </p:sp>
    </p:spTree>
    <p:extLst>
      <p:ext uri="{BB962C8B-B14F-4D97-AF65-F5344CB8AC3E}">
        <p14:creationId xmlns:p14="http://schemas.microsoft.com/office/powerpoint/2010/main" val="249743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dimensions covered, Derivatives used, Intersection points</a:t>
            </a:r>
          </a:p>
        </p:txBody>
      </p:sp>
      <p:sp>
        <p:nvSpPr>
          <p:cNvPr id="4" name="Slide Number Placeholder 3"/>
          <p:cNvSpPr>
            <a:spLocks noGrp="1"/>
          </p:cNvSpPr>
          <p:nvPr>
            <p:ph type="sldNum" sz="quarter" idx="10"/>
          </p:nvPr>
        </p:nvSpPr>
        <p:spPr/>
        <p:txBody>
          <a:bodyPr/>
          <a:lstStyle/>
          <a:p>
            <a:fld id="{33257FE0-1B56-40EC-A5F4-59E68D992711}" type="slidenum">
              <a:rPr lang="en-US" smtClean="0"/>
              <a:t>19</a:t>
            </a:fld>
            <a:endParaRPr lang="en-US"/>
          </a:p>
        </p:txBody>
      </p:sp>
    </p:spTree>
    <p:extLst>
      <p:ext uri="{BB962C8B-B14F-4D97-AF65-F5344CB8AC3E}">
        <p14:creationId xmlns:p14="http://schemas.microsoft.com/office/powerpoint/2010/main" val="12625023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we have a DC-RL circuit discussed earlier. It contains an inductor that we can model based on its spatial characteristics. So… what’s…</a:t>
            </a:r>
          </a:p>
        </p:txBody>
      </p:sp>
      <p:sp>
        <p:nvSpPr>
          <p:cNvPr id="4" name="Slide Number Placeholder 3"/>
          <p:cNvSpPr>
            <a:spLocks noGrp="1"/>
          </p:cNvSpPr>
          <p:nvPr>
            <p:ph type="sldNum" sz="quarter" idx="10"/>
          </p:nvPr>
        </p:nvSpPr>
        <p:spPr/>
        <p:txBody>
          <a:bodyPr/>
          <a:lstStyle/>
          <a:p>
            <a:fld id="{700FB2DA-034C-4B80-BE45-FAC0BC95B3DA}" type="slidenum">
              <a:rPr lang="en-US" smtClean="0"/>
              <a:t>104</a:t>
            </a:fld>
            <a:endParaRPr lang="en-US"/>
          </a:p>
        </p:txBody>
      </p:sp>
    </p:spTree>
    <p:extLst>
      <p:ext uri="{BB962C8B-B14F-4D97-AF65-F5344CB8AC3E}">
        <p14:creationId xmlns:p14="http://schemas.microsoft.com/office/powerpoint/2010/main" val="1799647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let’s look at an example short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105</a:t>
            </a:fld>
            <a:endParaRPr lang="en-US"/>
          </a:p>
        </p:txBody>
      </p:sp>
    </p:spTree>
    <p:extLst>
      <p:ext uri="{BB962C8B-B14F-4D97-AF65-F5344CB8AC3E}">
        <p14:creationId xmlns:p14="http://schemas.microsoft.com/office/powerpoint/2010/main" val="321453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106</a:t>
            </a:fld>
            <a:endParaRPr lang="en-US"/>
          </a:p>
        </p:txBody>
      </p:sp>
    </p:spTree>
    <p:extLst>
      <p:ext uri="{BB962C8B-B14F-4D97-AF65-F5344CB8AC3E}">
        <p14:creationId xmlns:p14="http://schemas.microsoft.com/office/powerpoint/2010/main" val="4239113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OCM mentioned earlier, we can extract two methods for catching shorts. The most obvious is….</a:t>
            </a:r>
          </a:p>
        </p:txBody>
      </p:sp>
      <p:sp>
        <p:nvSpPr>
          <p:cNvPr id="4" name="Slide Number Placeholder 3"/>
          <p:cNvSpPr>
            <a:spLocks noGrp="1"/>
          </p:cNvSpPr>
          <p:nvPr>
            <p:ph type="sldNum" sz="quarter" idx="10"/>
          </p:nvPr>
        </p:nvSpPr>
        <p:spPr/>
        <p:txBody>
          <a:bodyPr/>
          <a:lstStyle/>
          <a:p>
            <a:fld id="{700FB2DA-034C-4B80-BE45-FAC0BC95B3DA}" type="slidenum">
              <a:rPr lang="en-US" smtClean="0"/>
              <a:t>107</a:t>
            </a:fld>
            <a:endParaRPr lang="en-US"/>
          </a:p>
        </p:txBody>
      </p:sp>
    </p:spTree>
    <p:extLst>
      <p:ext uri="{BB962C8B-B14F-4D97-AF65-F5344CB8AC3E}">
        <p14:creationId xmlns:p14="http://schemas.microsoft.com/office/powerpoint/2010/main" val="277571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less obvious method of detection is using the maximum change in I. Slope of the line is proportional to inductance. Allows for detection long before even the maximum current is reached.</a:t>
            </a:r>
          </a:p>
        </p:txBody>
      </p:sp>
      <p:sp>
        <p:nvSpPr>
          <p:cNvPr id="4" name="Slide Number Placeholder 3"/>
          <p:cNvSpPr>
            <a:spLocks noGrp="1"/>
          </p:cNvSpPr>
          <p:nvPr>
            <p:ph type="sldNum" sz="quarter" idx="10"/>
          </p:nvPr>
        </p:nvSpPr>
        <p:spPr/>
        <p:txBody>
          <a:bodyPr/>
          <a:lstStyle/>
          <a:p>
            <a:fld id="{700FB2DA-034C-4B80-BE45-FAC0BC95B3DA}" type="slidenum">
              <a:rPr lang="en-US" smtClean="0"/>
              <a:t>108</a:t>
            </a:fld>
            <a:endParaRPr lang="en-US"/>
          </a:p>
        </p:txBody>
      </p:sp>
    </p:spTree>
    <p:extLst>
      <p:ext uri="{BB962C8B-B14F-4D97-AF65-F5344CB8AC3E}">
        <p14:creationId xmlns:p14="http://schemas.microsoft.com/office/powerpoint/2010/main" val="21214472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effective and safe, our system must handle the worst case gracefully. This worst case comes when the smallest gap between maximum and critical currents is crossed using the maximum change in I allowed. To address this, we take the </a:t>
            </a:r>
            <a:r>
              <a:rPr lang="en-US" dirty="0" err="1"/>
              <a:t>I_crit</a:t>
            </a:r>
            <a:r>
              <a:rPr lang="en-US" dirty="0"/>
              <a:t> – </a:t>
            </a:r>
            <a:r>
              <a:rPr lang="en-US" dirty="0" err="1"/>
              <a:t>I_max</a:t>
            </a:r>
            <a:r>
              <a:rPr lang="en-US" dirty="0"/>
              <a:t> and divide by \Delta I giving us the fastest time a short circuit can cause damage and thus the maximum latency allowed for a successful short-detection.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110</a:t>
            </a:fld>
            <a:endParaRPr lang="en-US"/>
          </a:p>
        </p:txBody>
      </p:sp>
    </p:spTree>
    <p:extLst>
      <p:ext uri="{BB962C8B-B14F-4D97-AF65-F5344CB8AC3E}">
        <p14:creationId xmlns:p14="http://schemas.microsoft.com/office/powerpoint/2010/main" val="32986888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sporadic task model in which …</a:t>
            </a:r>
          </a:p>
          <a:p>
            <a:r>
              <a:rPr lang="en-US" dirty="0"/>
              <a:t>To illustrate the importance of this ½ term we’ll look at an unsuccessful detection schedule…</a:t>
            </a:r>
          </a:p>
        </p:txBody>
      </p:sp>
      <p:sp>
        <p:nvSpPr>
          <p:cNvPr id="4" name="Slide Number Placeholder 3"/>
          <p:cNvSpPr>
            <a:spLocks noGrp="1"/>
          </p:cNvSpPr>
          <p:nvPr>
            <p:ph type="sldNum" sz="quarter" idx="10"/>
          </p:nvPr>
        </p:nvSpPr>
        <p:spPr/>
        <p:txBody>
          <a:bodyPr/>
          <a:lstStyle/>
          <a:p>
            <a:fld id="{700FB2DA-034C-4B80-BE45-FAC0BC95B3DA}" type="slidenum">
              <a:rPr lang="en-US" smtClean="0"/>
              <a:t>111</a:t>
            </a:fld>
            <a:endParaRPr lang="en-US"/>
          </a:p>
        </p:txBody>
      </p:sp>
    </p:spTree>
    <p:extLst>
      <p:ext uri="{BB962C8B-B14F-4D97-AF65-F5344CB8AC3E}">
        <p14:creationId xmlns:p14="http://schemas.microsoft.com/office/powerpoint/2010/main" val="15693174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miss the short detection because the maximum time between consecutive jobs exceeds the minimum time to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112</a:t>
            </a:fld>
            <a:endParaRPr lang="en-US"/>
          </a:p>
        </p:txBody>
      </p:sp>
    </p:spTree>
    <p:extLst>
      <p:ext uri="{BB962C8B-B14F-4D97-AF65-F5344CB8AC3E}">
        <p14:creationId xmlns:p14="http://schemas.microsoft.com/office/powerpoint/2010/main" val="4193390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Dividing by two guarantees detection in time, even if the short occurs instantaneously before the release.</a:t>
            </a:r>
          </a:p>
        </p:txBody>
      </p:sp>
      <p:sp>
        <p:nvSpPr>
          <p:cNvPr id="4" name="Slide Number Placeholder 3"/>
          <p:cNvSpPr>
            <a:spLocks noGrp="1"/>
          </p:cNvSpPr>
          <p:nvPr>
            <p:ph type="sldNum" sz="quarter" idx="10"/>
          </p:nvPr>
        </p:nvSpPr>
        <p:spPr/>
        <p:txBody>
          <a:bodyPr/>
          <a:lstStyle/>
          <a:p>
            <a:fld id="{700FB2DA-034C-4B80-BE45-FAC0BC95B3DA}" type="slidenum">
              <a:rPr lang="en-US" smtClean="0"/>
              <a:t>113</a:t>
            </a:fld>
            <a:endParaRPr lang="en-US"/>
          </a:p>
        </p:txBody>
      </p:sp>
    </p:spTree>
    <p:extLst>
      <p:ext uri="{BB962C8B-B14F-4D97-AF65-F5344CB8AC3E}">
        <p14:creationId xmlns:p14="http://schemas.microsoft.com/office/powerpoint/2010/main" val="2139259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quick math gives us our task utilization where our execution time is divided by period.</a:t>
            </a:r>
          </a:p>
        </p:txBody>
      </p:sp>
      <p:sp>
        <p:nvSpPr>
          <p:cNvPr id="4" name="Slide Number Placeholder 3"/>
          <p:cNvSpPr>
            <a:spLocks noGrp="1"/>
          </p:cNvSpPr>
          <p:nvPr>
            <p:ph type="sldNum" sz="quarter" idx="10"/>
          </p:nvPr>
        </p:nvSpPr>
        <p:spPr/>
        <p:txBody>
          <a:bodyPr/>
          <a:lstStyle/>
          <a:p>
            <a:fld id="{700FB2DA-034C-4B80-BE45-FAC0BC95B3DA}" type="slidenum">
              <a:rPr lang="en-US" smtClean="0"/>
              <a:t>114</a:t>
            </a:fld>
            <a:endParaRPr lang="en-US"/>
          </a:p>
        </p:txBody>
      </p:sp>
    </p:spTree>
    <p:extLst>
      <p:ext uri="{BB962C8B-B14F-4D97-AF65-F5344CB8AC3E}">
        <p14:creationId xmlns:p14="http://schemas.microsoft.com/office/powerpoint/2010/main" val="8427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20</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contribution now comes from combining these previously distinct areas of hardware and scheduling to build a fluid relationship.</a:t>
            </a:r>
          </a:p>
        </p:txBody>
      </p:sp>
      <p:sp>
        <p:nvSpPr>
          <p:cNvPr id="4" name="Slide Number Placeholder 3"/>
          <p:cNvSpPr>
            <a:spLocks noGrp="1"/>
          </p:cNvSpPr>
          <p:nvPr>
            <p:ph type="sldNum" sz="quarter" idx="10"/>
          </p:nvPr>
        </p:nvSpPr>
        <p:spPr/>
        <p:txBody>
          <a:bodyPr/>
          <a:lstStyle/>
          <a:p>
            <a:fld id="{700FB2DA-034C-4B80-BE45-FAC0BC95B3DA}" type="slidenum">
              <a:rPr lang="en-US" smtClean="0"/>
              <a:t>116</a:t>
            </a:fld>
            <a:endParaRPr lang="en-US"/>
          </a:p>
        </p:txBody>
      </p:sp>
    </p:spTree>
    <p:extLst>
      <p:ext uri="{BB962C8B-B14F-4D97-AF65-F5344CB8AC3E}">
        <p14:creationId xmlns:p14="http://schemas.microsoft.com/office/powerpoint/2010/main" val="22940983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our experimentation. Note that the current at the time of detection is well below the allowed limit and our utilization is nearly 10%. No smaller utilization was allowed.</a:t>
            </a:r>
          </a:p>
        </p:txBody>
      </p:sp>
      <p:sp>
        <p:nvSpPr>
          <p:cNvPr id="4" name="Slide Number Placeholder 3"/>
          <p:cNvSpPr>
            <a:spLocks noGrp="1"/>
          </p:cNvSpPr>
          <p:nvPr>
            <p:ph type="sldNum" sz="quarter" idx="10"/>
          </p:nvPr>
        </p:nvSpPr>
        <p:spPr/>
        <p:txBody>
          <a:bodyPr/>
          <a:lstStyle/>
          <a:p>
            <a:fld id="{700FB2DA-034C-4B80-BE45-FAC0BC95B3DA}" type="slidenum">
              <a:rPr lang="en-US" smtClean="0"/>
              <a:t>119</a:t>
            </a:fld>
            <a:endParaRPr lang="en-US"/>
          </a:p>
        </p:txBody>
      </p:sp>
    </p:spTree>
    <p:extLst>
      <p:ext uri="{BB962C8B-B14F-4D97-AF65-F5344CB8AC3E}">
        <p14:creationId xmlns:p14="http://schemas.microsoft.com/office/powerpoint/2010/main" val="7769871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 the results of our experiments, we see two correlations are established. Together, these correlations establish that an increase in utilization is complemented with a decrease in inductance and vice versa.</a:t>
            </a:r>
          </a:p>
        </p:txBody>
      </p:sp>
      <p:sp>
        <p:nvSpPr>
          <p:cNvPr id="4" name="Slide Number Placeholder 3"/>
          <p:cNvSpPr>
            <a:spLocks noGrp="1"/>
          </p:cNvSpPr>
          <p:nvPr>
            <p:ph type="sldNum" sz="quarter" idx="10"/>
          </p:nvPr>
        </p:nvSpPr>
        <p:spPr/>
        <p:txBody>
          <a:bodyPr/>
          <a:lstStyle/>
          <a:p>
            <a:fld id="{700FB2DA-034C-4B80-BE45-FAC0BC95B3DA}" type="slidenum">
              <a:rPr lang="en-US" smtClean="0"/>
              <a:t>120</a:t>
            </a:fld>
            <a:endParaRPr lang="en-US"/>
          </a:p>
        </p:txBody>
      </p:sp>
    </p:spTree>
    <p:extLst>
      <p:ext uri="{BB962C8B-B14F-4D97-AF65-F5344CB8AC3E}">
        <p14:creationId xmlns:p14="http://schemas.microsoft.com/office/powerpoint/2010/main" val="986457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demonstrate that short detection can occur with a varied period, especially if the circuit experiences changes in power input it may adjust accordingly thereby sampling only as frequently as necessary based on input. So when no power is running, minimal sampling is needed.</a:t>
            </a:r>
          </a:p>
        </p:txBody>
      </p:sp>
      <p:sp>
        <p:nvSpPr>
          <p:cNvPr id="4" name="Slide Number Placeholder 3"/>
          <p:cNvSpPr>
            <a:spLocks noGrp="1"/>
          </p:cNvSpPr>
          <p:nvPr>
            <p:ph type="sldNum" sz="quarter" idx="10"/>
          </p:nvPr>
        </p:nvSpPr>
        <p:spPr/>
        <p:txBody>
          <a:bodyPr/>
          <a:lstStyle/>
          <a:p>
            <a:fld id="{700FB2DA-034C-4B80-BE45-FAC0BC95B3DA}" type="slidenum">
              <a:rPr lang="en-US" smtClean="0"/>
              <a:t>121</a:t>
            </a:fld>
            <a:endParaRPr lang="en-US"/>
          </a:p>
        </p:txBody>
      </p:sp>
    </p:spTree>
    <p:extLst>
      <p:ext uri="{BB962C8B-B14F-4D97-AF65-F5344CB8AC3E}">
        <p14:creationId xmlns:p14="http://schemas.microsoft.com/office/powerpoint/2010/main" val="37686432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128</a:t>
            </a:fld>
            <a:endParaRPr lang="en-US"/>
          </a:p>
        </p:txBody>
      </p:sp>
    </p:spTree>
    <p:extLst>
      <p:ext uri="{BB962C8B-B14F-4D97-AF65-F5344CB8AC3E}">
        <p14:creationId xmlns:p14="http://schemas.microsoft.com/office/powerpoint/2010/main" val="1809061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21</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1443379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0B832010-61A2-4B8C-8CF2-C8CCB1CBB2FF}" type="datetime1">
              <a:rPr lang="en-US" smtClean="0"/>
              <a:t>2021-02-15</a:t>
            </a:fld>
            <a:endParaRPr lang="en-US" dirty="0"/>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b="1">
                <a:solidFill>
                  <a:srgbClr val="FFCC33"/>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FABA9107-CB8B-467D-A880-CA2663D500F2}" type="datetime1">
              <a:rPr lang="en-US" smtClean="0"/>
              <a:t>2021-02-15</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0120977-17BD-4F14-B514-81F1D2817E58}" type="datetime1">
              <a:rPr lang="en-US" smtClean="0"/>
              <a:t>2021-02-15</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6D86B05A-FAA1-431F-B182-751E08B7FDFC}" type="datetime1">
              <a:rPr lang="en-US" smtClean="0"/>
              <a:t>2021-02-15</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FC561E9-6729-40E7-AAF6-B589689E6F77}" type="datetime1">
              <a:rPr lang="en-US" smtClean="0"/>
              <a:t>2021-02-15</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F3B4929C-5FEC-4D10-9A1E-926EEFFACBFF}" type="datetime1">
              <a:rPr lang="en-US" smtClean="0"/>
              <a:t>2021-02-15</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2044" y="6487441"/>
            <a:ext cx="2743200" cy="365125"/>
          </a:xfrm>
          <a:prstGeom prst="rect">
            <a:avLst/>
          </a:prstGeom>
        </p:spPr>
        <p:txBody>
          <a:bodyPr/>
          <a:lstStyle/>
          <a:p>
            <a:fld id="{427D8D51-1FE9-409E-837C-8E5F541587AC}" type="datetime1">
              <a:rPr lang="en-US" smtClean="0"/>
              <a:t>2021-02-15</a:t>
            </a:fld>
            <a:endParaRPr lang="en-US"/>
          </a:p>
        </p:txBody>
      </p:sp>
      <p:sp>
        <p:nvSpPr>
          <p:cNvPr id="8" name="Footer Placeholder 7"/>
          <p:cNvSpPr>
            <a:spLocks noGrp="1"/>
          </p:cNvSpPr>
          <p:nvPr>
            <p:ph type="ftr" sz="quarter" idx="11"/>
          </p:nvPr>
        </p:nvSpPr>
        <p:spPr>
          <a:xfrm>
            <a:off x="4038600" y="6492875"/>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2044" y="6487441"/>
            <a:ext cx="2743200" cy="365125"/>
          </a:xfrm>
          <a:prstGeom prst="rect">
            <a:avLst/>
          </a:prstGeom>
        </p:spPr>
        <p:txBody>
          <a:bodyPr/>
          <a:lstStyle/>
          <a:p>
            <a:fld id="{E4AE5B20-AB45-46B1-8F09-DD866A45CC2C}" type="datetime1">
              <a:rPr lang="en-US" smtClean="0"/>
              <a:t>2021-02-15</a:t>
            </a:fld>
            <a:endParaRPr lang="en-US"/>
          </a:p>
        </p:txBody>
      </p:sp>
      <p:sp>
        <p:nvSpPr>
          <p:cNvPr id="4" name="Footer Placeholder 3"/>
          <p:cNvSpPr>
            <a:spLocks noGrp="1"/>
          </p:cNvSpPr>
          <p:nvPr>
            <p:ph type="ftr" sz="quarter" idx="11"/>
          </p:nvPr>
        </p:nvSpPr>
        <p:spPr>
          <a:xfrm>
            <a:off x="4038600" y="649287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2044" y="6487441"/>
            <a:ext cx="2743200" cy="365125"/>
          </a:xfrm>
          <a:prstGeom prst="rect">
            <a:avLst/>
          </a:prstGeom>
        </p:spPr>
        <p:txBody>
          <a:bodyPr/>
          <a:lstStyle/>
          <a:p>
            <a:fld id="{BC8EB82A-EF08-4B53-9620-E782412BBEFD}" type="datetime1">
              <a:rPr lang="en-US" smtClean="0"/>
              <a:t>2021-02-15</a:t>
            </a:fld>
            <a:endParaRPr lang="en-US"/>
          </a:p>
        </p:txBody>
      </p:sp>
      <p:sp>
        <p:nvSpPr>
          <p:cNvPr id="3" name="Footer Placeholder 2"/>
          <p:cNvSpPr>
            <a:spLocks noGrp="1"/>
          </p:cNvSpPr>
          <p:nvPr>
            <p:ph type="ftr" sz="quarter" idx="11"/>
          </p:nvPr>
        </p:nvSpPr>
        <p:spPr>
          <a:xfrm>
            <a:off x="4038600" y="6492875"/>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7567A9A8-04D1-4B90-9E14-3EF46324A734}" type="datetime1">
              <a:rPr lang="en-US" smtClean="0"/>
              <a:t>2021-02-15</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88D2CEA4-0150-4CDC-BBD1-265963123FEE}" type="datetime1">
              <a:rPr lang="en-US" smtClean="0"/>
              <a:t>2021-02-15</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D3490A-5462-4BC3-A7F6-15C8005A77B4}"/>
              </a:ext>
            </a:extLst>
          </p:cNvPr>
          <p:cNvSpPr/>
          <p:nvPr userDrawn="1"/>
        </p:nvSpPr>
        <p:spPr>
          <a:xfrm>
            <a:off x="11744324" y="6492874"/>
            <a:ext cx="447676" cy="365126"/>
          </a:xfrm>
          <a:prstGeom prst="rect">
            <a:avLst/>
          </a:prstGeom>
          <a:solidFill>
            <a:srgbClr val="1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44324" y="6492871"/>
            <a:ext cx="447675" cy="365125"/>
          </a:xfrm>
          <a:prstGeom prst="rect">
            <a:avLst/>
          </a:prstGeom>
        </p:spPr>
        <p:txBody>
          <a:bodyPr vert="horz" lIns="91440" tIns="45720" rIns="91440" bIns="45720" rtlCol="0" anchor="ctr"/>
          <a:lstStyle>
            <a:lvl1pPr algn="ctr">
              <a:defRPr sz="1200" b="1">
                <a:solidFill>
                  <a:srgbClr val="FFCC33"/>
                </a:solidFill>
                <a:latin typeface="ITC Stone Serif" pitchFamily="50" charset="0"/>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aron.willcock@wayne.edu"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mailto:fishern@wayne.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812.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NULL"/></Relationships>
</file>

<file path=ppt/slides/_rels/slide10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247.jpg"/><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248.png"/></Relationships>
</file>

<file path=ppt/slides/_rels/slide1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812.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NULL"/></Relationships>
</file>

<file path=ppt/slides/_rels/slide11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5.png"/><Relationship Id="rId4" Type="http://schemas.openxmlformats.org/officeDocument/2006/relationships/image" Target="NULL"/></Relationships>
</file>

<file path=ppt/slides/_rels/slide114.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NULL"/></Relationships>
</file>

<file path=ppt/slides/_rels/slide11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248.png"/></Relationships>
</file>

<file path=ppt/slides/_rels/slide1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256.png"/></Relationships>
</file>

<file path=ppt/slides/_rels/slide1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2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NULL"/></Relationships>
</file>

<file path=ppt/slides/_rels/slide12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59.jpg"/><Relationship Id="rId1" Type="http://schemas.openxmlformats.org/officeDocument/2006/relationships/slideLayout" Target="../slideLayouts/slideLayout6.xml"/><Relationship Id="rId4" Type="http://schemas.openxmlformats.org/officeDocument/2006/relationships/image" Target="../media/image121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0.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36.png"/><Relationship Id="rId18" Type="http://schemas.openxmlformats.org/officeDocument/2006/relationships/image" Target="../media/image280.png"/><Relationship Id="rId3" Type="http://schemas.openxmlformats.org/officeDocument/2006/relationships/image" Target="../media/image34.png"/><Relationship Id="rId21" Type="http://schemas.openxmlformats.org/officeDocument/2006/relationships/image" Target="../media/image300.png"/><Relationship Id="rId7" Type="http://schemas.openxmlformats.org/officeDocument/2006/relationships/image" Target="../media/image171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slideLayout" Target="../slideLayouts/slideLayout6.xml"/><Relationship Id="rId16" Type="http://schemas.openxmlformats.org/officeDocument/2006/relationships/image" Target="../media/image260.png"/><Relationship Id="rId20" Type="http://schemas.openxmlformats.org/officeDocument/2006/relationships/image" Target="../media/image39.gif"/><Relationship Id="rId1" Type="http://schemas.openxmlformats.org/officeDocument/2006/relationships/tags" Target="../tags/tag4.xml"/><Relationship Id="rId6" Type="http://schemas.openxmlformats.org/officeDocument/2006/relationships/image" Target="../media/image37.png"/><Relationship Id="rId11" Type="http://schemas.openxmlformats.org/officeDocument/2006/relationships/image" Target="../media/image47.png"/><Relationship Id="rId5" Type="http://schemas.openxmlformats.org/officeDocument/2006/relationships/image" Target="../media/image36.png"/><Relationship Id="rId15" Type="http://schemas.openxmlformats.org/officeDocument/2006/relationships/image" Target="../media/image250.png"/><Relationship Id="rId10" Type="http://schemas.openxmlformats.org/officeDocument/2006/relationships/image" Target="../media/image46.png"/><Relationship Id="rId19" Type="http://schemas.openxmlformats.org/officeDocument/2006/relationships/image" Target="../media/image290.png"/><Relationship Id="rId4" Type="http://schemas.openxmlformats.org/officeDocument/2006/relationships/image" Target="../media/image35.png"/><Relationship Id="rId9" Type="http://schemas.openxmlformats.org/officeDocument/2006/relationships/image" Target="../media/image199.png"/><Relationship Id="rId14" Type="http://schemas.openxmlformats.org/officeDocument/2006/relationships/image" Target="../media/image240.png"/><Relationship Id="rId22"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7.png"/><Relationship Id="rId3" Type="http://schemas.openxmlformats.org/officeDocument/2006/relationships/image" Target="../media/image342.png"/><Relationship Id="rId21" Type="http://schemas.openxmlformats.org/officeDocument/2006/relationships/image" Target="../media/image18.png"/><Relationship Id="rId7" Type="http://schemas.openxmlformats.org/officeDocument/2006/relationships/image" Target="../media/image38.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slideLayout" Target="../slideLayouts/slideLayout6.xml"/><Relationship Id="rId16" Type="http://schemas.openxmlformats.org/officeDocument/2006/relationships/image" Target="../media/image50.png"/><Relationship Id="rId20" Type="http://schemas.openxmlformats.org/officeDocument/2006/relationships/image" Target="../media/image32.png"/><Relationship Id="rId1" Type="http://schemas.openxmlformats.org/officeDocument/2006/relationships/tags" Target="../tags/tag5.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2.png"/><Relationship Id="rId15" Type="http://schemas.openxmlformats.org/officeDocument/2006/relationships/image" Target="../media/image49.png"/><Relationship Id="rId10" Type="http://schemas.openxmlformats.org/officeDocument/2006/relationships/image" Target="../media/image41.png"/><Relationship Id="rId19" Type="http://schemas.openxmlformats.org/officeDocument/2006/relationships/image" Target="../media/image52.png"/><Relationship Id="rId4" Type="http://schemas.openxmlformats.org/officeDocument/2006/relationships/image" Target="../media/image352.png"/><Relationship Id="rId9" Type="http://schemas.openxmlformats.org/officeDocument/2006/relationships/image" Target="../media/image40.png"/><Relationship Id="rId1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18.png"/><Relationship Id="rId3" Type="http://schemas.openxmlformats.org/officeDocument/2006/relationships/notesSlide" Target="../notesSlides/notesSlide9.xml"/><Relationship Id="rId21" Type="http://schemas.openxmlformats.org/officeDocument/2006/relationships/image" Target="../media/image32.png"/><Relationship Id="rId7" Type="http://schemas.openxmlformats.org/officeDocument/2006/relationships/image" Target="../media/image362.png"/><Relationship Id="rId12" Type="http://schemas.openxmlformats.org/officeDocument/2006/relationships/image" Target="../media/image41.png"/><Relationship Id="rId17" Type="http://schemas.openxmlformats.org/officeDocument/2006/relationships/image" Target="../media/image49.pn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6.xml"/><Relationship Id="rId6" Type="http://schemas.openxmlformats.org/officeDocument/2006/relationships/image" Target="../media/image352.png"/><Relationship Id="rId11" Type="http://schemas.openxmlformats.org/officeDocument/2006/relationships/image" Target="../media/image40.png"/><Relationship Id="rId24" Type="http://schemas.openxmlformats.org/officeDocument/2006/relationships/image" Target="../media/image54.png"/><Relationship Id="rId5" Type="http://schemas.openxmlformats.org/officeDocument/2006/relationships/image" Target="../media/image342.png"/><Relationship Id="rId15" Type="http://schemas.openxmlformats.org/officeDocument/2006/relationships/image" Target="../media/image47.png"/><Relationship Id="rId10" Type="http://schemas.openxmlformats.org/officeDocument/2006/relationships/image" Target="../media/image39.png"/><Relationship Id="rId19" Type="http://schemas.openxmlformats.org/officeDocument/2006/relationships/image" Target="../media/image53.png"/><Relationship Id="rId4" Type="http://schemas.openxmlformats.org/officeDocument/2006/relationships/image" Target="../media/image39.gif"/><Relationship Id="rId9" Type="http://schemas.openxmlformats.org/officeDocument/2006/relationships/image" Target="../media/image38.png"/><Relationship Id="rId1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3" Type="http://schemas.openxmlformats.org/officeDocument/2006/relationships/notesSlide" Target="../notesSlides/notesSlide10.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0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7.xml"/><Relationship Id="rId6" Type="http://schemas.openxmlformats.org/officeDocument/2006/relationships/image" Target="../media/image330.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0.png"/><Relationship Id="rId9" Type="http://schemas.openxmlformats.org/officeDocument/2006/relationships/image" Target="../media/image1710.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0.png"/><Relationship Id="rId7" Type="http://schemas.openxmlformats.org/officeDocument/2006/relationships/image" Target="../media/image351.png"/><Relationship Id="rId12" Type="http://schemas.openxmlformats.org/officeDocument/2006/relationships/image" Target="../media/image46.png"/><Relationship Id="rId2" Type="http://schemas.openxmlformats.org/officeDocument/2006/relationships/notesSlide" Target="../notesSlides/notesSlide11.xml"/><Relationship Id="rId16"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29.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18" Type="http://schemas.openxmlformats.org/officeDocument/2006/relationships/image" Target="../media/image300.png"/><Relationship Id="rId3" Type="http://schemas.openxmlformats.org/officeDocument/2006/relationships/notesSlide" Target="../notesSlides/notesSlide12.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6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8.xml"/><Relationship Id="rId6" Type="http://schemas.openxmlformats.org/officeDocument/2006/relationships/image" Target="../media/image330.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0.png"/><Relationship Id="rId9" Type="http://schemas.openxmlformats.org/officeDocument/2006/relationships/image" Target="../media/image1710.png"/><Relationship Id="rId1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notesSlide" Target="../notesSlides/notesSlide13.xml"/><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50.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0.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460.png"/><Relationship Id="rId2" Type="http://schemas.openxmlformats.org/officeDocument/2006/relationships/slideLayout" Target="../slideLayouts/slideLayout6.xml"/><Relationship Id="rId16" Type="http://schemas.openxmlformats.org/officeDocument/2006/relationships/image" Target="../media/image300.png"/><Relationship Id="rId1" Type="http://schemas.openxmlformats.org/officeDocument/2006/relationships/tags" Target="../tags/tag10.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34.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70.png"/><Relationship Id="rId3" Type="http://schemas.openxmlformats.org/officeDocument/2006/relationships/image" Target="../media/image471.png"/><Relationship Id="rId7" Type="http://schemas.openxmlformats.org/officeDocument/2006/relationships/image" Target="../media/image1710.png"/><Relationship Id="rId12" Type="http://schemas.openxmlformats.org/officeDocument/2006/relationships/image" Target="../media/image47.png"/><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351.png"/><Relationship Id="rId11" Type="http://schemas.openxmlformats.org/officeDocument/2006/relationships/image" Target="../media/image46.png"/><Relationship Id="rId5" Type="http://schemas.openxmlformats.org/officeDocument/2006/relationships/image" Target="../media/image480.png"/><Relationship Id="rId15" Type="http://schemas.openxmlformats.org/officeDocument/2006/relationships/image" Target="../media/image300.png"/><Relationship Id="rId10" Type="http://schemas.openxmlformats.org/officeDocument/2006/relationships/image" Target="../media/image361.png"/><Relationship Id="rId4" Type="http://schemas.openxmlformats.org/officeDocument/2006/relationships/image" Target="../media/image330.png"/><Relationship Id="rId9" Type="http://schemas.openxmlformats.org/officeDocument/2006/relationships/image" Target="../media/image41.png"/><Relationship Id="rId14" Type="http://schemas.openxmlformats.org/officeDocument/2006/relationships/image" Target="../media/image380.png"/></Relationships>
</file>

<file path=ppt/slides/_rels/slide35.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5.xml"/><Relationship Id="rId7" Type="http://schemas.openxmlformats.org/officeDocument/2006/relationships/image" Target="../media/image520.png"/><Relationship Id="rId12"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10.png"/><Relationship Id="rId11" Type="http://schemas.openxmlformats.org/officeDocument/2006/relationships/image" Target="../media/image550.png"/><Relationship Id="rId5" Type="http://schemas.openxmlformats.org/officeDocument/2006/relationships/image" Target="../media/image500.png"/><Relationship Id="rId10" Type="http://schemas.openxmlformats.org/officeDocument/2006/relationships/image" Target="../media/image540.png"/><Relationship Id="rId4" Type="http://schemas.openxmlformats.org/officeDocument/2006/relationships/image" Target="../media/image490.png"/><Relationship Id="rId9" Type="http://schemas.openxmlformats.org/officeDocument/2006/relationships/image" Target="../media/image530.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61.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notesSlide" Target="../notesSlides/notesSlide18.xml"/><Relationship Id="rId21" Type="http://schemas.openxmlformats.org/officeDocument/2006/relationships/image" Target="../media/image63.png"/><Relationship Id="rId7" Type="http://schemas.openxmlformats.org/officeDocument/2006/relationships/image" Target="../media/image260.png"/><Relationship Id="rId12" Type="http://schemas.openxmlformats.org/officeDocument/2006/relationships/image" Target="../media/image41.png"/><Relationship Id="rId17" Type="http://schemas.openxmlformats.org/officeDocument/2006/relationships/image" Target="../media/image300.pn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370.png"/><Relationship Id="rId20" Type="http://schemas.openxmlformats.org/officeDocument/2006/relationships/image" Target="../media/image62.png"/><Relationship Id="rId1" Type="http://schemas.openxmlformats.org/officeDocument/2006/relationships/tags" Target="../tags/tag12.xml"/><Relationship Id="rId6" Type="http://schemas.openxmlformats.org/officeDocument/2006/relationships/image" Target="../media/image250.png"/><Relationship Id="rId11" Type="http://schemas.openxmlformats.org/officeDocument/2006/relationships/image" Target="../media/image1710.png"/><Relationship Id="rId24" Type="http://schemas.openxmlformats.org/officeDocument/2006/relationships/image" Target="../media/image66.png"/><Relationship Id="rId5" Type="http://schemas.openxmlformats.org/officeDocument/2006/relationships/image" Target="../media/image240.png"/><Relationship Id="rId15" Type="http://schemas.openxmlformats.org/officeDocument/2006/relationships/image" Target="../media/image47.png"/><Relationship Id="rId23" Type="http://schemas.openxmlformats.org/officeDocument/2006/relationships/image" Target="../media/image65.png"/><Relationship Id="rId10" Type="http://schemas.openxmlformats.org/officeDocument/2006/relationships/image" Target="../media/image290.png"/><Relationship Id="rId19" Type="http://schemas.openxmlformats.org/officeDocument/2006/relationships/image" Target="../media/image61.png"/><Relationship Id="rId4" Type="http://schemas.openxmlformats.org/officeDocument/2006/relationships/image" Target="../media/image236.png"/><Relationship Id="rId9" Type="http://schemas.openxmlformats.org/officeDocument/2006/relationships/image" Target="../media/image280.png"/><Relationship Id="rId14" Type="http://schemas.openxmlformats.org/officeDocument/2006/relationships/image" Target="../media/image46.png"/><Relationship Id="rId22"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660.png"/><Relationship Id="rId3" Type="http://schemas.openxmlformats.org/officeDocument/2006/relationships/image" Target="../media/image320.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650.png"/><Relationship Id="rId2" Type="http://schemas.openxmlformats.org/officeDocument/2006/relationships/notesSlide" Target="../notesSlides/notesSlide20.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42.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320.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21.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0.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236.png"/><Relationship Id="rId21" Type="http://schemas.openxmlformats.org/officeDocument/2006/relationships/image" Target="../media/image72.png"/><Relationship Id="rId7" Type="http://schemas.openxmlformats.org/officeDocument/2006/relationships/image" Target="../media/image270.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22.xml"/><Relationship Id="rId16" Type="http://schemas.openxmlformats.org/officeDocument/2006/relationships/image" Target="../media/image31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99.png"/><Relationship Id="rId24" Type="http://schemas.openxmlformats.org/officeDocument/2006/relationships/image" Target="../media/image73.png"/><Relationship Id="rId5" Type="http://schemas.openxmlformats.org/officeDocument/2006/relationships/image" Target="../media/image250.png"/><Relationship Id="rId15" Type="http://schemas.openxmlformats.org/officeDocument/2006/relationships/image" Target="../media/image290.png"/><Relationship Id="rId23" Type="http://schemas.openxmlformats.org/officeDocument/2006/relationships/image" Target="../media/image78.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220.png"/><Relationship Id="rId22"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0.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10.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23.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0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0.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780.png"/><Relationship Id="rId14" Type="http://schemas.openxmlformats.org/officeDocument/2006/relationships/image" Target="../media/image830.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24.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03.png"/><Relationship Id="rId5"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106.png"/></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5.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4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6.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128.png"/><Relationship Id="rId1" Type="http://schemas.openxmlformats.org/officeDocument/2006/relationships/tags" Target="../tags/tag15.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4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49.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8.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9.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20.png"/></Relationships>
</file>

<file path=ppt/slides/_rels/slide5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notesSlide" Target="../notesSlides/notesSlide32.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tags" Target="../tags/tag20.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5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33.xml"/><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21.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5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notesSlide" Target="../notesSlides/notesSlide34.xml"/><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tags" Target="../tags/tag2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92.png"/><Relationship Id="rId4" Type="http://schemas.openxmlformats.org/officeDocument/2006/relationships/image" Target="../media/image19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9.xml.rels><?xml version="1.0" encoding="UTF-8" standalone="yes"?>
<Relationships xmlns="http://schemas.openxmlformats.org/package/2006/relationships"><Relationship Id="rId8" Type="http://schemas.openxmlformats.org/officeDocument/2006/relationships/image" Target="../media/image1761.png"/><Relationship Id="rId13" Type="http://schemas.openxmlformats.org/officeDocument/2006/relationships/image" Target="../media/image1811.png"/><Relationship Id="rId3" Type="http://schemas.openxmlformats.org/officeDocument/2006/relationships/notesSlide" Target="../notesSlides/notesSlide38.xml"/><Relationship Id="rId7" Type="http://schemas.openxmlformats.org/officeDocument/2006/relationships/image" Target="../media/image1751.png"/><Relationship Id="rId12" Type="http://schemas.openxmlformats.org/officeDocument/2006/relationships/image" Target="../media/image180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740.png"/><Relationship Id="rId11" Type="http://schemas.openxmlformats.org/officeDocument/2006/relationships/image" Target="../media/image1790.png"/><Relationship Id="rId5" Type="http://schemas.openxmlformats.org/officeDocument/2006/relationships/image" Target="../media/image1730.png"/><Relationship Id="rId10" Type="http://schemas.openxmlformats.org/officeDocument/2006/relationships/image" Target="../media/image1780.png"/><Relationship Id="rId4" Type="http://schemas.openxmlformats.org/officeDocument/2006/relationships/image" Target="../media/image1690.png"/><Relationship Id="rId9" Type="http://schemas.openxmlformats.org/officeDocument/2006/relationships/image" Target="../media/image177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97.png"/><Relationship Id="rId4" Type="http://schemas.openxmlformats.org/officeDocument/2006/relationships/hyperlink" Target="http://s18kavr/"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201.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200.png"/><Relationship Id="rId5" Type="http://schemas.openxmlformats.org/officeDocument/2006/relationships/image" Target="../media/image340.png"/><Relationship Id="rId4" Type="http://schemas.openxmlformats.org/officeDocument/2006/relationships/image" Target="../media/image1760.png"/></Relationships>
</file>

<file path=ppt/slides/_rels/slide64.xml.rels><?xml version="1.0" encoding="UTF-8" standalone="yes"?>
<Relationships xmlns="http://schemas.openxmlformats.org/package/2006/relationships"><Relationship Id="rId8" Type="http://schemas.openxmlformats.org/officeDocument/2006/relationships/image" Target="../media/image205.jpeg"/><Relationship Id="rId13" Type="http://schemas.openxmlformats.org/officeDocument/2006/relationships/image" Target="../media/image18.png"/><Relationship Id="rId3" Type="http://schemas.openxmlformats.org/officeDocument/2006/relationships/notesSlide" Target="../notesSlides/notesSlide41.xml"/><Relationship Id="rId7" Type="http://schemas.openxmlformats.org/officeDocument/2006/relationships/image" Target="../media/image1820.png"/><Relationship Id="rId12"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204.png"/><Relationship Id="rId10" Type="http://schemas.openxmlformats.org/officeDocument/2006/relationships/hyperlink" Target="http://bit.ly/" TargetMode="External"/><Relationship Id="rId4" Type="http://schemas.openxmlformats.org/officeDocument/2006/relationships/image" Target="../media/image203.png"/><Relationship Id="rId9" Type="http://schemas.openxmlformats.org/officeDocument/2006/relationships/image" Target="../media/image197.png"/></Relationships>
</file>

<file path=ppt/slides/_rels/slide65.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204.png"/><Relationship Id="rId7" Type="http://schemas.openxmlformats.org/officeDocument/2006/relationships/image" Target="../media/image1812.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05.jpeg"/><Relationship Id="rId4" Type="http://schemas.openxmlformats.org/officeDocument/2006/relationships/image" Target="../media/image202.png"/><Relationship Id="rId9" Type="http://schemas.openxmlformats.org/officeDocument/2006/relationships/image" Target="../media/image1820.png"/></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7.jpg"/></Relationships>
</file>

<file path=ppt/slides/_rels/slide68.xml.rels><?xml version="1.0" encoding="UTF-8" standalone="yes"?>
<Relationships xmlns="http://schemas.openxmlformats.org/package/2006/relationships"><Relationship Id="rId8" Type="http://schemas.openxmlformats.org/officeDocument/2006/relationships/image" Target="../media/image212.jpg"/><Relationship Id="rId3" Type="http://schemas.openxmlformats.org/officeDocument/2006/relationships/image" Target="../media/image206.png"/><Relationship Id="rId7" Type="http://schemas.openxmlformats.org/officeDocument/2006/relationships/image" Target="../media/image211.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10.jpg"/><Relationship Id="rId5" Type="http://schemas.openxmlformats.org/officeDocument/2006/relationships/image" Target="../media/image209.jpg"/><Relationship Id="rId4" Type="http://schemas.openxmlformats.org/officeDocument/2006/relationships/image" Target="../media/image208.jpg"/><Relationship Id="rId9" Type="http://schemas.openxmlformats.org/officeDocument/2006/relationships/image" Target="../media/image213.jpg"/></Relationships>
</file>

<file path=ppt/slides/_rels/slide69.xml.rels><?xml version="1.0" encoding="UTF-8" standalone="yes"?>
<Relationships xmlns="http://schemas.openxmlformats.org/package/2006/relationships"><Relationship Id="rId8" Type="http://schemas.openxmlformats.org/officeDocument/2006/relationships/image" Target="../media/image212.jpg"/><Relationship Id="rId3" Type="http://schemas.openxmlformats.org/officeDocument/2006/relationships/image" Target="../media/image214.png"/><Relationship Id="rId7" Type="http://schemas.openxmlformats.org/officeDocument/2006/relationships/image" Target="../media/image211.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0.jpg"/><Relationship Id="rId5" Type="http://schemas.openxmlformats.org/officeDocument/2006/relationships/image" Target="../media/image209.jpg"/><Relationship Id="rId4" Type="http://schemas.openxmlformats.org/officeDocument/2006/relationships/image" Target="../media/image206.png"/><Relationship Id="rId9" Type="http://schemas.openxmlformats.org/officeDocument/2006/relationships/image" Target="../media/image213.jp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11.png"/></Relationships>
</file>

<file path=ppt/slides/_rels/slide70.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06.png"/></Relationships>
</file>

<file path=ppt/slides/_rels/slide71.xml.rels><?xml version="1.0" encoding="UTF-8" standalone="yes"?>
<Relationships xmlns="http://schemas.openxmlformats.org/package/2006/relationships"><Relationship Id="rId8" Type="http://schemas.openxmlformats.org/officeDocument/2006/relationships/image" Target="../media/image210.jpg"/><Relationship Id="rId3" Type="http://schemas.openxmlformats.org/officeDocument/2006/relationships/image" Target="../media/image218.png"/><Relationship Id="rId7" Type="http://schemas.openxmlformats.org/officeDocument/2006/relationships/image" Target="../media/image209.jp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8.jpg"/><Relationship Id="rId11" Type="http://schemas.openxmlformats.org/officeDocument/2006/relationships/image" Target="../media/image213.jpg"/><Relationship Id="rId5" Type="http://schemas.openxmlformats.org/officeDocument/2006/relationships/image" Target="../media/image217.png"/><Relationship Id="rId10" Type="http://schemas.openxmlformats.org/officeDocument/2006/relationships/image" Target="../media/image212.jpg"/><Relationship Id="rId4" Type="http://schemas.openxmlformats.org/officeDocument/2006/relationships/image" Target="../media/image219.png"/><Relationship Id="rId9" Type="http://schemas.openxmlformats.org/officeDocument/2006/relationships/image" Target="../media/image211.jpg"/></Relationships>
</file>

<file path=ppt/slides/_rels/slide72.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21.png"/><Relationship Id="rId7" Type="http://schemas.openxmlformats.org/officeDocument/2006/relationships/image" Target="../media/image20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7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jpg"/><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JPG"/><Relationship Id="rId4" Type="http://schemas.openxmlformats.org/officeDocument/2006/relationships/image" Target="../media/image227.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8.jp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29.png"/><Relationship Id="rId4" Type="http://schemas.openxmlformats.org/officeDocument/2006/relationships/image" Target="../media/image2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image" Target="../media/image208.jpg"/><Relationship Id="rId5" Type="http://schemas.openxmlformats.org/officeDocument/2006/relationships/image" Target="../media/image217.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8.png"/><Relationship Id="rId7" Type="http://schemas.openxmlformats.org/officeDocument/2006/relationships/image" Target="../media/image203.png"/><Relationship Id="rId2" Type="http://schemas.openxmlformats.org/officeDocument/2006/relationships/image" Target="../media/image2050.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231.png"/><Relationship Id="rId4" Type="http://schemas.openxmlformats.org/officeDocument/2006/relationships/image" Target="../media/image2061.png"/><Relationship Id="rId9" Type="http://schemas.openxmlformats.org/officeDocument/2006/relationships/image" Target="../media/image2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8.jp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29.png"/><Relationship Id="rId4" Type="http://schemas.openxmlformats.org/officeDocument/2006/relationships/image" Target="../media/image21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20.png"/><Relationship Id="rId3" Type="http://schemas.openxmlformats.org/officeDocument/2006/relationships/image" Target="../media/image240.png"/><Relationship Id="rId7" Type="http://schemas.openxmlformats.org/officeDocument/2006/relationships/image" Target="../media/image76.png"/><Relationship Id="rId12" Type="http://schemas.openxmlformats.org/officeDocument/2006/relationships/image" Target="../media/image47.png"/><Relationship Id="rId2"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270.png"/><Relationship Id="rId11" Type="http://schemas.openxmlformats.org/officeDocument/2006/relationships/image" Target="../media/image46.png"/><Relationship Id="rId5" Type="http://schemas.openxmlformats.org/officeDocument/2006/relationships/image" Target="../media/image260.png"/><Relationship Id="rId15" Type="http://schemas.openxmlformats.org/officeDocument/2006/relationships/image" Target="../media/image310.png"/><Relationship Id="rId10" Type="http://schemas.openxmlformats.org/officeDocument/2006/relationships/image" Target="../media/image199.png"/><Relationship Id="rId4" Type="http://schemas.openxmlformats.org/officeDocument/2006/relationships/image" Target="../media/image250.png"/><Relationship Id="rId9" Type="http://schemas.openxmlformats.org/officeDocument/2006/relationships/image" Target="../media/image41.png"/><Relationship Id="rId14" Type="http://schemas.openxmlformats.org/officeDocument/2006/relationships/image" Target="../media/image290.png"/></Relationships>
</file>

<file path=ppt/slides/_rels/slide83.xml.rels><?xml version="1.0" encoding="UTF-8" standalone="yes"?>
<Relationships xmlns="http://schemas.openxmlformats.org/package/2006/relationships"><Relationship Id="rId3" Type="http://schemas.openxmlformats.org/officeDocument/2006/relationships/image" Target="../media/image2060.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84.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8.png"/><Relationship Id="rId7" Type="http://schemas.openxmlformats.org/officeDocument/2006/relationships/image" Target="../media/image194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85.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209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86.xml.rels><?xml version="1.0" encoding="UTF-8" standalone="yes"?>
<Relationships xmlns="http://schemas.openxmlformats.org/package/2006/relationships"><Relationship Id="rId3" Type="http://schemas.openxmlformats.org/officeDocument/2006/relationships/image" Target="../media/image2080.png"/><Relationship Id="rId2" Type="http://schemas.openxmlformats.org/officeDocument/2006/relationships/image" Target="../media/image2070.png"/><Relationship Id="rId1" Type="http://schemas.openxmlformats.org/officeDocument/2006/relationships/slideLayout" Target="../slideLayouts/slideLayout2.xml"/><Relationship Id="rId4" Type="http://schemas.openxmlformats.org/officeDocument/2006/relationships/image" Target="../media/image211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239.JPG"/><Relationship Id="rId3" Type="http://schemas.openxmlformats.org/officeDocument/2006/relationships/image" Target="../media/image234.jpg"/><Relationship Id="rId7" Type="http://schemas.openxmlformats.org/officeDocument/2006/relationships/image" Target="../media/image238.jp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37.png"/><Relationship Id="rId5" Type="http://schemas.openxmlformats.org/officeDocument/2006/relationships/image" Target="../media/image236.jpg"/><Relationship Id="rId4" Type="http://schemas.openxmlformats.org/officeDocument/2006/relationships/image" Target="../media/image235.jpg"/></Relationships>
</file>

<file path=ppt/slides/_rels/slide89.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39.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241.jpg"/></Relationships>
</file>

<file path=ppt/slides/_rels/slide91.xml.rels><?xml version="1.0" encoding="UTF-8" standalone="yes"?>
<Relationships xmlns="http://schemas.openxmlformats.org/package/2006/relationships"><Relationship Id="rId3" Type="http://schemas.openxmlformats.org/officeDocument/2006/relationships/image" Target="../media/image242.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247.jpg"/><Relationship Id="rId4" Type="http://schemas.openxmlformats.org/officeDocument/2006/relationships/image" Target="../media/image246.png"/></Relationships>
</file>

<file path=ppt/slides/_rels/slide9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46.png"/><Relationship Id="rId4" Type="http://schemas.openxmlformats.org/officeDocument/2006/relationships/image" Target="../media/image2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government building, old&#10;&#10;Description automatically generated">
            <a:extLst>
              <a:ext uri="{FF2B5EF4-FFF2-40B4-BE49-F238E27FC236}">
                <a16:creationId xmlns:a16="http://schemas.microsoft.com/office/drawing/2014/main" id="{CFFFB258-D2EF-42FE-B61E-8330EDECDC34}"/>
              </a:ext>
            </a:extLst>
          </p:cNvPr>
          <p:cNvPicPr>
            <a:picLocks noChangeAspect="1"/>
          </p:cNvPicPr>
          <p:nvPr/>
        </p:nvPicPr>
        <p:blipFill>
          <a:blip r:embed="rId2"/>
          <a:stretch>
            <a:fillRect/>
          </a:stretch>
        </p:blipFill>
        <p:spPr>
          <a:xfrm>
            <a:off x="0" y="0"/>
            <a:ext cx="12188950" cy="7882188"/>
          </a:xfrm>
          <a:prstGeom prst="rect">
            <a:avLst/>
          </a:prstGeom>
        </p:spPr>
      </p:pic>
      <p:sp>
        <p:nvSpPr>
          <p:cNvPr id="6" name="Rectangle 5">
            <a:extLst>
              <a:ext uri="{FF2B5EF4-FFF2-40B4-BE49-F238E27FC236}">
                <a16:creationId xmlns:a16="http://schemas.microsoft.com/office/drawing/2014/main" id="{0F92CFA2-A833-4F78-AFF9-92970D509629}"/>
              </a:ext>
            </a:extLst>
          </p:cNvPr>
          <p:cNvSpPr/>
          <p:nvPr/>
        </p:nvSpPr>
        <p:spPr>
          <a:xfrm>
            <a:off x="842775" y="2257425"/>
            <a:ext cx="10518650" cy="2637650"/>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3625" y="2355854"/>
            <a:ext cx="10515600" cy="1325563"/>
          </a:xfrm>
        </p:spPr>
        <p:txBody>
          <a:bodyPr>
            <a:normAutofit fontScale="90000"/>
          </a:bodyPr>
          <a:lstStyle/>
          <a:p>
            <a:pPr algn="ctr"/>
            <a:r>
              <a:rPr lang="en-US" dirty="0">
                <a:latin typeface="ITC Stone Serif" pitchFamily="50" charset="0"/>
              </a:rPr>
              <a:t>Demand Characterization and Codesign of Dynamics-Adaptive Real-Time Systems</a:t>
            </a:r>
          </a:p>
        </p:txBody>
      </p:sp>
      <p:sp>
        <p:nvSpPr>
          <p:cNvPr id="3" name="Content Placeholder 2"/>
          <p:cNvSpPr>
            <a:spLocks noGrp="1"/>
          </p:cNvSpPr>
          <p:nvPr>
            <p:ph idx="1"/>
          </p:nvPr>
        </p:nvSpPr>
        <p:spPr>
          <a:xfrm>
            <a:off x="830575" y="3681417"/>
            <a:ext cx="10515600" cy="1213658"/>
          </a:xfrm>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3"/>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4"/>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a:xfrm>
            <a:off x="11353800" y="6492871"/>
            <a:ext cx="838200" cy="365125"/>
          </a:xfrm>
        </p:spPr>
        <p:txBody>
          <a:bodyPr/>
          <a:lstStyle/>
          <a:p>
            <a:fld id="{C0DF9C1F-DB74-1E4B-8839-30A600129FD3}" type="slidenum">
              <a:rPr lang="en-US" smtClean="0"/>
              <a:t>1</a:t>
            </a:fld>
            <a:endParaRPr lang="en-US"/>
          </a:p>
        </p:txBody>
      </p:sp>
    </p:spTree>
    <p:extLst>
      <p:ext uri="{BB962C8B-B14F-4D97-AF65-F5344CB8AC3E}">
        <p14:creationId xmlns:p14="http://schemas.microsoft.com/office/powerpoint/2010/main" val="266073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10</a:t>
            </a:fld>
            <a:endParaRPr lang="en-US"/>
          </a:p>
        </p:txBody>
      </p:sp>
      <p:grpSp>
        <p:nvGrpSpPr>
          <p:cNvPr id="27" name="Group 26">
            <a:extLst>
              <a:ext uri="{FF2B5EF4-FFF2-40B4-BE49-F238E27FC236}">
                <a16:creationId xmlns:a16="http://schemas.microsoft.com/office/drawing/2014/main" id="{CBD73D90-E7D3-4CF9-85E6-D80B1DF63768}"/>
              </a:ext>
            </a:extLst>
          </p:cNvPr>
          <p:cNvGrpSpPr/>
          <p:nvPr/>
        </p:nvGrpSpPr>
        <p:grpSpPr>
          <a:xfrm>
            <a:off x="359376" y="1743041"/>
            <a:ext cx="11473248" cy="2662386"/>
            <a:chOff x="359376" y="1800191"/>
            <a:chExt cx="11473248" cy="2662386"/>
          </a:xfrm>
        </p:grpSpPr>
        <p:sp>
          <p:nvSpPr>
            <p:cNvPr id="28" name="Rectangle 27">
              <a:extLst>
                <a:ext uri="{FF2B5EF4-FFF2-40B4-BE49-F238E27FC236}">
                  <a16:creationId xmlns:a16="http://schemas.microsoft.com/office/drawing/2014/main" id="{3829D4FB-CB05-44F3-B679-A3B574D5CFE0}"/>
                </a:ext>
              </a:extLst>
            </p:cNvPr>
            <p:cNvSpPr/>
            <p:nvPr/>
          </p:nvSpPr>
          <p:spPr>
            <a:xfrm>
              <a:off x="3214798" y="306489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77E466-7CA5-4954-B91D-3E83909D3CD2}"/>
                </a:ext>
              </a:extLst>
            </p:cNvPr>
            <p:cNvSpPr/>
            <p:nvPr/>
          </p:nvSpPr>
          <p:spPr>
            <a:xfrm>
              <a:off x="5797584" y="311264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C88C986-39C9-41CE-9A1A-0C8A02812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8" y="2740763"/>
              <a:ext cx="1291361" cy="1721814"/>
            </a:xfrm>
            <a:prstGeom prst="rect">
              <a:avLst/>
            </a:prstGeom>
            <a:ln w="38100">
              <a:solidFill>
                <a:schemeClr val="tx1"/>
              </a:solidFill>
            </a:ln>
          </p:spPr>
        </p:pic>
        <p:sp>
          <p:nvSpPr>
            <p:cNvPr id="39" name="Rectangle 38">
              <a:extLst>
                <a:ext uri="{FF2B5EF4-FFF2-40B4-BE49-F238E27FC236}">
                  <a16:creationId xmlns:a16="http://schemas.microsoft.com/office/drawing/2014/main" id="{B3E3AB7A-C52C-4EEA-87BB-A4F9CA77F488}"/>
                </a:ext>
              </a:extLst>
            </p:cNvPr>
            <p:cNvSpPr/>
            <p:nvPr/>
          </p:nvSpPr>
          <p:spPr>
            <a:xfrm>
              <a:off x="5803612" y="364610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003F4-2469-4A11-997C-C1628CF33586}"/>
                </a:ext>
              </a:extLst>
            </p:cNvPr>
            <p:cNvGrpSpPr/>
            <p:nvPr/>
          </p:nvGrpSpPr>
          <p:grpSpPr>
            <a:xfrm>
              <a:off x="4750621" y="3031961"/>
              <a:ext cx="2364362" cy="1093211"/>
              <a:chOff x="4750621" y="2606485"/>
              <a:chExt cx="2364362" cy="1093211"/>
            </a:xfrm>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9A8B22DB-1498-4199-B91F-F8099628AE6D}"/>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4" name="Rectangle 53">
                    <a:extLst>
                      <a:ext uri="{FF2B5EF4-FFF2-40B4-BE49-F238E27FC236}">
                        <a16:creationId xmlns:a16="http://schemas.microsoft.com/office/drawing/2014/main" id="{9A8B22DB-1498-4199-B91F-F8099628AE6D}"/>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83EAB60B-2645-4224-8A6D-8D94050513F6}"/>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5" name="Rectangle 54">
                    <a:extLst>
                      <a:ext uri="{FF2B5EF4-FFF2-40B4-BE49-F238E27FC236}">
                        <a16:creationId xmlns:a16="http://schemas.microsoft.com/office/drawing/2014/main" id="{83EAB60B-2645-4224-8A6D-8D94050513F6}"/>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612D990-EC11-4F92-92F7-F5C998027089}"/>
                    </a:ext>
                  </a:extLst>
                </p:cNvPr>
                <p:cNvSpPr/>
                <p:nvPr/>
              </p:nvSpPr>
              <p:spPr>
                <a:xfrm>
                  <a:off x="2664076" y="309216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1" name="Rectangle 40">
                  <a:extLst>
                    <a:ext uri="{FF2B5EF4-FFF2-40B4-BE49-F238E27FC236}">
                      <a16:creationId xmlns:a16="http://schemas.microsoft.com/office/drawing/2014/main" id="{D612D990-EC11-4F92-92F7-F5C998027089}"/>
                    </a:ext>
                  </a:extLst>
                </p:cNvPr>
                <p:cNvSpPr>
                  <a:spLocks noRot="1" noChangeAspect="1" noMove="1" noResize="1" noEditPoints="1" noAdjustHandles="1" noChangeArrowheads="1" noChangeShapeType="1" noTextEdit="1"/>
                </p:cNvSpPr>
                <p:nvPr/>
              </p:nvSpPr>
              <p:spPr>
                <a:xfrm>
                  <a:off x="2664076" y="3092166"/>
                  <a:ext cx="1552575" cy="923330"/>
                </a:xfrm>
                <a:prstGeom prst="rect">
                  <a:avLst/>
                </a:prstGeom>
                <a:blipFill>
                  <a:blip r:embed="rId5"/>
                  <a:stretch>
                    <a:fillRect/>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8ED44E84-69AF-4F15-B82A-977749CB7CD6}"/>
                </a:ext>
              </a:extLst>
            </p:cNvPr>
            <p:cNvSpPr/>
            <p:nvPr/>
          </p:nvSpPr>
          <p:spPr>
            <a:xfrm>
              <a:off x="7724774" y="18577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3" name="Rectangle 42">
              <a:extLst>
                <a:ext uri="{FF2B5EF4-FFF2-40B4-BE49-F238E27FC236}">
                  <a16:creationId xmlns:a16="http://schemas.microsoft.com/office/drawing/2014/main" id="{EAC28685-2063-4339-BD9D-F056044CC5AC}"/>
                </a:ext>
              </a:extLst>
            </p:cNvPr>
            <p:cNvSpPr/>
            <p:nvPr/>
          </p:nvSpPr>
          <p:spPr>
            <a:xfrm>
              <a:off x="359376" y="181029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4" name="Rectangle 43">
              <a:extLst>
                <a:ext uri="{FF2B5EF4-FFF2-40B4-BE49-F238E27FC236}">
                  <a16:creationId xmlns:a16="http://schemas.microsoft.com/office/drawing/2014/main" id="{34288A80-4C2E-4C45-AA13-4E1722255219}"/>
                </a:ext>
              </a:extLst>
            </p:cNvPr>
            <p:cNvSpPr/>
            <p:nvPr/>
          </p:nvSpPr>
          <p:spPr>
            <a:xfrm>
              <a:off x="2777707" y="180019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5" name="Rectangle 44">
              <a:extLst>
                <a:ext uri="{FF2B5EF4-FFF2-40B4-BE49-F238E27FC236}">
                  <a16:creationId xmlns:a16="http://schemas.microsoft.com/office/drawing/2014/main" id="{233BB851-3B56-4D1C-98ED-B45AA5992D6A}"/>
                </a:ext>
              </a:extLst>
            </p:cNvPr>
            <p:cNvSpPr/>
            <p:nvPr/>
          </p:nvSpPr>
          <p:spPr>
            <a:xfrm>
              <a:off x="5054281" y="18248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C4052E7-D1BC-4A72-9D3E-4C2B29612D39}"/>
                    </a:ext>
                  </a:extLst>
                </p:cNvPr>
                <p:cNvSpPr/>
                <p:nvPr/>
              </p:nvSpPr>
              <p:spPr>
                <a:xfrm>
                  <a:off x="8099617" y="33243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6" name="Rectangle 45">
                  <a:extLst>
                    <a:ext uri="{FF2B5EF4-FFF2-40B4-BE49-F238E27FC236}">
                      <a16:creationId xmlns:a16="http://schemas.microsoft.com/office/drawing/2014/main" id="{FC4052E7-D1BC-4A72-9D3E-4C2B29612D39}"/>
                    </a:ext>
                  </a:extLst>
                </p:cNvPr>
                <p:cNvSpPr>
                  <a:spLocks noRot="1" noChangeAspect="1" noMove="1" noResize="1" noEditPoints="1" noAdjustHandles="1" noChangeArrowheads="1" noChangeShapeType="1" noTextEdit="1"/>
                </p:cNvSpPr>
                <p:nvPr/>
              </p:nvSpPr>
              <p:spPr>
                <a:xfrm>
                  <a:off x="8099617" y="3324375"/>
                  <a:ext cx="1194563" cy="533400"/>
                </a:xfrm>
                <a:prstGeom prst="rect">
                  <a:avLst/>
                </a:prstGeom>
                <a:blipFill>
                  <a:blip r:embed="rId6"/>
                  <a:stretch>
                    <a:fillRect l="-1531"/>
                  </a:stretch>
                </a:blipFill>
                <a:ln w="38100">
                  <a:noFill/>
                </a:ln>
              </p:spPr>
              <p:txBody>
                <a:bodyPr/>
                <a:lstStyle/>
                <a:p>
                  <a:r>
                    <a:rPr lang="en-US">
                      <a:noFill/>
                    </a:rPr>
                    <a:t> </a:t>
                  </a:r>
                </a:p>
              </p:txBody>
            </p:sp>
          </mc:Fallback>
        </mc:AlternateContent>
        <p:sp>
          <p:nvSpPr>
            <p:cNvPr id="47" name="Arrow: Right 46">
              <a:extLst>
                <a:ext uri="{FF2B5EF4-FFF2-40B4-BE49-F238E27FC236}">
                  <a16:creationId xmlns:a16="http://schemas.microsoft.com/office/drawing/2014/main" id="{2B3C491E-08DB-4DEB-83B2-914A3AAAED34}"/>
                </a:ext>
              </a:extLst>
            </p:cNvPr>
            <p:cNvSpPr/>
            <p:nvPr/>
          </p:nvSpPr>
          <p:spPr>
            <a:xfrm>
              <a:off x="428615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D58989-F457-4696-BB4C-7B6DCD6EC81C}"/>
                </a:ext>
              </a:extLst>
            </p:cNvPr>
            <p:cNvSpPr/>
            <p:nvPr/>
          </p:nvSpPr>
          <p:spPr>
            <a:xfrm>
              <a:off x="10507310" y="18472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49" name="Arrow: Right 48">
              <a:extLst>
                <a:ext uri="{FF2B5EF4-FFF2-40B4-BE49-F238E27FC236}">
                  <a16:creationId xmlns:a16="http://schemas.microsoft.com/office/drawing/2014/main" id="{DD00D4B5-38E8-467B-850B-87A2758C8023}"/>
                </a:ext>
              </a:extLst>
            </p:cNvPr>
            <p:cNvSpPr/>
            <p:nvPr/>
          </p:nvSpPr>
          <p:spPr>
            <a:xfrm>
              <a:off x="2030066"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DA0C5B16-A241-4471-A853-B19A7FE8DD61}"/>
                </a:ext>
              </a:extLst>
            </p:cNvPr>
            <p:cNvSpPr/>
            <p:nvPr/>
          </p:nvSpPr>
          <p:spPr>
            <a:xfrm>
              <a:off x="720754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FC9D7583-03E4-4CD5-B44D-0010702556A0}"/>
                </a:ext>
              </a:extLst>
            </p:cNvPr>
            <p:cNvSpPr/>
            <p:nvPr/>
          </p:nvSpPr>
          <p:spPr>
            <a:xfrm>
              <a:off x="975909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3CAE464-EED9-4DDA-B975-EE1898C79C7C}"/>
                </a:ext>
              </a:extLst>
            </p:cNvPr>
            <p:cNvSpPr/>
            <p:nvPr/>
          </p:nvSpPr>
          <p:spPr>
            <a:xfrm>
              <a:off x="10762768" y="30170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3" name="Rectangle 52">
              <a:extLst>
                <a:ext uri="{FF2B5EF4-FFF2-40B4-BE49-F238E27FC236}">
                  <a16:creationId xmlns:a16="http://schemas.microsoft.com/office/drawing/2014/main" id="{00192E0A-7B14-4D26-9B65-FA6397D72EC7}"/>
                </a:ext>
              </a:extLst>
            </p:cNvPr>
            <p:cNvSpPr/>
            <p:nvPr/>
          </p:nvSpPr>
          <p:spPr>
            <a:xfrm>
              <a:off x="10769501" y="35377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4113144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Detailed Approach</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100</a:t>
            </a:fld>
            <a:endParaRPr lang="en-US" dirty="0"/>
          </a:p>
        </p:txBody>
      </p:sp>
      <p:sp>
        <p:nvSpPr>
          <p:cNvPr id="2" name="Content Placeholder 1"/>
          <p:cNvSpPr>
            <a:spLocks noGrp="1"/>
          </p:cNvSpPr>
          <p:nvPr>
            <p:ph sz="half" idx="2"/>
          </p:nvPr>
        </p:nvSpPr>
        <p:spPr>
          <a:xfrm>
            <a:off x="6172200" y="1825625"/>
            <a:ext cx="5458146" cy="4351338"/>
          </a:xfrm>
        </p:spPr>
        <p:txBody>
          <a:bodyPr anchor="ctr">
            <a:normAutofit/>
          </a:bodyPr>
          <a:lstStyle/>
          <a:p>
            <a:pPr marL="0" indent="0">
              <a:buNone/>
            </a:pPr>
            <a:r>
              <a:rPr lang="en-US" sz="3200" b="1" dirty="0">
                <a:solidFill>
                  <a:srgbClr val="C00000"/>
                </a:solidFill>
              </a:rPr>
              <a:t>Requires:</a:t>
            </a:r>
          </a:p>
          <a:p>
            <a:pPr lvl="1"/>
            <a:r>
              <a:rPr lang="en-US" sz="2800" dirty="0"/>
              <a:t>Inductor</a:t>
            </a:r>
          </a:p>
          <a:p>
            <a:pPr lvl="1"/>
            <a:r>
              <a:rPr lang="en-US" sz="2800" dirty="0"/>
              <a:t>Real-Time Task</a:t>
            </a:r>
          </a:p>
          <a:p>
            <a:pPr lvl="1"/>
            <a:endParaRPr lang="en-US" sz="2800" dirty="0"/>
          </a:p>
          <a:p>
            <a:pPr marL="0" indent="0">
              <a:buNone/>
            </a:pPr>
            <a:r>
              <a:rPr lang="en-US" sz="3200" b="1" dirty="0">
                <a:solidFill>
                  <a:srgbClr val="0C544A"/>
                </a:solidFill>
              </a:rPr>
              <a:t>Allows:</a:t>
            </a:r>
          </a:p>
          <a:p>
            <a:pPr lvl="1"/>
            <a:r>
              <a:rPr lang="en-US" sz="2800" dirty="0"/>
              <a:t>Short-circuit protection</a:t>
            </a:r>
          </a:p>
          <a:p>
            <a:pPr lvl="1"/>
            <a:r>
              <a:rPr lang="en-US" sz="2800" dirty="0"/>
              <a:t>Trading inductance (size)</a:t>
            </a:r>
            <a:br>
              <a:rPr lang="en-US" sz="2800" dirty="0"/>
            </a:br>
            <a:r>
              <a:rPr lang="en-US" sz="2800" dirty="0"/>
              <a:t>with task utilization</a:t>
            </a:r>
          </a:p>
        </p:txBody>
      </p:sp>
      <p:sp>
        <p:nvSpPr>
          <p:cNvPr id="14" name="Rectangle 1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Approach</a:t>
            </a:r>
          </a:p>
        </p:txBody>
      </p:sp>
      <p:pic>
        <p:nvPicPr>
          <p:cNvPr id="9" name="Content Placeholder 6">
            <a:extLst>
              <a:ext uri="{FF2B5EF4-FFF2-40B4-BE49-F238E27FC236}">
                <a16:creationId xmlns:a16="http://schemas.microsoft.com/office/drawing/2014/main" id="{A9D305A7-605E-41A3-AC5B-0FD773A196D9}"/>
              </a:ext>
            </a:extLst>
          </p:cNvPr>
          <p:cNvPicPr>
            <a:picLocks noGrp="1" noChangeAspect="1"/>
          </p:cNvPicPr>
          <p:nvPr>
            <p:ph sz="half" idx="1"/>
          </p:nvPr>
        </p:nvPicPr>
        <p:blipFill>
          <a:blip r:embed="rId3"/>
          <a:stretch>
            <a:fillRect/>
          </a:stretch>
        </p:blipFill>
        <p:spPr>
          <a:xfrm>
            <a:off x="1334636" y="1825625"/>
            <a:ext cx="4553853" cy="4351338"/>
          </a:xfrm>
          <a:prstGeom prst="rect">
            <a:avLst/>
          </a:prstGeom>
        </p:spPr>
      </p:pic>
    </p:spTree>
    <p:extLst>
      <p:ext uri="{BB962C8B-B14F-4D97-AF65-F5344CB8AC3E}">
        <p14:creationId xmlns:p14="http://schemas.microsoft.com/office/powerpoint/2010/main" val="1483195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6" name="Title 5"/>
          <p:cNvSpPr>
            <a:spLocks noGrp="1"/>
          </p:cNvSpPr>
          <p:nvPr>
            <p:ph type="title"/>
          </p:nvPr>
        </p:nvSpPr>
        <p:spPr/>
        <p:txBody>
          <a:bodyPr/>
          <a:lstStyle/>
          <a:p>
            <a:r>
              <a:rPr lang="en-US" dirty="0"/>
              <a:t>Related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101</a:t>
            </a:fld>
            <a:endParaRPr lang="en-US" dirty="0"/>
          </a:p>
        </p:txBody>
      </p:sp>
      <p:sp>
        <p:nvSpPr>
          <p:cNvPr id="4" name="Rectangle 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Related Work</a:t>
            </a:r>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System Model</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102</a:t>
            </a:fld>
            <a:endParaRPr lang="en-US" dirty="0"/>
          </a:p>
        </p:txBody>
      </p:sp>
    </p:spTree>
    <p:extLst>
      <p:ext uri="{BB962C8B-B14F-4D97-AF65-F5344CB8AC3E}">
        <p14:creationId xmlns:p14="http://schemas.microsoft.com/office/powerpoint/2010/main" val="8751412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Inductors: Spatial Parameters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103</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202609" y="1884453"/>
                <a:ext cx="4893391" cy="2470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𝐿</m:t>
                      </m:r>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𝜇</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𝑁</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𝐴</m:t>
                          </m:r>
                        </m:num>
                        <m:den>
                          <m:r>
                            <a:rPr lang="en-US" sz="8000" b="0" i="1" smtClean="0">
                              <a:latin typeface="Cambria Math" panose="02040503050406030204" pitchFamily="18" charset="0"/>
                              <a:ea typeface="Cambria Math" panose="02040503050406030204" pitchFamily="18" charset="0"/>
                            </a:rPr>
                            <m:t>ℓ</m:t>
                          </m:r>
                        </m:den>
                      </m:f>
                    </m:oMath>
                  </m:oMathPara>
                </a14:m>
                <a:endParaRPr lang="en-US" sz="8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202609" y="1884453"/>
                <a:ext cx="4893391" cy="2470292"/>
              </a:xfrm>
              <a:prstGeom prst="rect">
                <a:avLst/>
              </a:prstGeom>
              <a:blipFill>
                <a:blip r:embed="rId3"/>
                <a:stretch>
                  <a:fillRect/>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638686" y="4707128"/>
          <a:ext cx="5693514" cy="1220164"/>
        </p:xfrm>
        <a:graphic>
          <a:graphicData uri="http://schemas.openxmlformats.org/drawingml/2006/table">
            <a:tbl>
              <a:tblPr firstRow="1" bandRow="1">
                <a:tableStyleId>{5C22544A-7EE6-4342-B048-85BDC9FD1C3A}</a:tableStyleId>
              </a:tblPr>
              <a:tblGrid>
                <a:gridCol w="1897838">
                  <a:extLst>
                    <a:ext uri="{9D8B030D-6E8A-4147-A177-3AD203B41FA5}">
                      <a16:colId xmlns:a16="http://schemas.microsoft.com/office/drawing/2014/main" val="845329426"/>
                    </a:ext>
                  </a:extLst>
                </a:gridCol>
                <a:gridCol w="1897838">
                  <a:extLst>
                    <a:ext uri="{9D8B030D-6E8A-4147-A177-3AD203B41FA5}">
                      <a16:colId xmlns:a16="http://schemas.microsoft.com/office/drawing/2014/main" val="3479891586"/>
                    </a:ext>
                  </a:extLst>
                </a:gridCol>
                <a:gridCol w="1897838">
                  <a:extLst>
                    <a:ext uri="{9D8B030D-6E8A-4147-A177-3AD203B41FA5}">
                      <a16:colId xmlns:a16="http://schemas.microsoft.com/office/drawing/2014/main" val="1718075343"/>
                    </a:ext>
                  </a:extLst>
                </a:gridCol>
              </a:tblGrid>
              <a:tr h="476414">
                <a:tc>
                  <a:txBody>
                    <a:bodyPr/>
                    <a:lstStyle/>
                    <a:p>
                      <a:pPr algn="ctr"/>
                      <a:r>
                        <a:rPr lang="en-US" sz="28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8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10307" y="2151550"/>
            <a:ext cx="4532287" cy="3775742"/>
          </a:xfrm>
        </p:spPr>
      </p:pic>
      <p:sp>
        <p:nvSpPr>
          <p:cNvPr id="2" name="Rectangle 1"/>
          <p:cNvSpPr/>
          <p:nvPr/>
        </p:nvSpPr>
        <p:spPr>
          <a:xfrm>
            <a:off x="4218317" y="3459192"/>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047562" y="3832846"/>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017" y="2075802"/>
            <a:ext cx="740594" cy="1043797"/>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122278" y="2003916"/>
            <a:ext cx="740594" cy="885934"/>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39533" y="2038429"/>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16119" y="3888798"/>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childTnLst>
                          </p:cTn>
                        </p:par>
                        <p:par>
                          <p:cTn id="41" fill="hold">
                            <p:stCondLst>
                              <p:cond delay="1500"/>
                            </p:stCondLst>
                            <p:childTnLst>
                              <p:par>
                                <p:cTn id="42" presetID="10" presetClass="exit" presetSubtype="0" fill="hold" grpId="1" nodeType="after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104</a:t>
            </a:fld>
            <a:endParaRPr lang="en-US" dirty="0"/>
          </a:p>
        </p:txBody>
      </p:sp>
      <p:pic>
        <p:nvPicPr>
          <p:cNvPr id="12" name="Content Placeholder 6"/>
          <p:cNvPicPr>
            <a:picLocks noChangeAspect="1"/>
          </p:cNvPicPr>
          <p:nvPr/>
        </p:nvPicPr>
        <p:blipFill>
          <a:blip r:embed="rId3"/>
          <a:stretch>
            <a:fillRect/>
          </a:stretch>
        </p:blipFill>
        <p:spPr>
          <a:xfrm>
            <a:off x="838200" y="2694426"/>
            <a:ext cx="2642937" cy="2525402"/>
          </a:xfrm>
          <a:prstGeom prst="rect">
            <a:avLst/>
          </a:prstGeom>
        </p:spPr>
      </p:pic>
      <p:sp>
        <p:nvSpPr>
          <p:cNvPr id="16" name="Right Arrow 15"/>
          <p:cNvSpPr/>
          <p:nvPr/>
        </p:nvSpPr>
        <p:spPr>
          <a:xfrm>
            <a:off x="3894220" y="367522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677963" y="2969137"/>
            <a:ext cx="1084286" cy="1820139"/>
          </a:xfrm>
          <a:prstGeom prst="ellipse">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660048" y="3198369"/>
                <a:ext cx="2693751" cy="135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𝐿</m:t>
                      </m:r>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𝜇</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𝑁</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𝐴</m:t>
                          </m:r>
                        </m:num>
                        <m:den>
                          <m:r>
                            <a:rPr lang="en-US" sz="4400" i="1">
                              <a:latin typeface="Cambria Math" panose="02040503050406030204" pitchFamily="18" charset="0"/>
                              <a:ea typeface="Cambria Math" panose="02040503050406030204" pitchFamily="18" charset="0"/>
                            </a:rPr>
                            <m:t>ℓ</m:t>
                          </m:r>
                        </m:den>
                      </m:f>
                    </m:oMath>
                  </m:oMathPara>
                </a14:m>
                <a:endParaRPr lang="en-US" sz="4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660048" y="3198369"/>
                <a:ext cx="2693751" cy="1358705"/>
              </a:xfrm>
              <a:prstGeom prst="rect">
                <a:avLst/>
              </a:prstGeom>
              <a:blipFill>
                <a:blip r:embed="rId4"/>
                <a:stretch>
                  <a:fillRect/>
                </a:stretch>
              </a:blipFill>
            </p:spPr>
            <p:txBody>
              <a:bodyPr/>
              <a:lstStyle/>
              <a:p>
                <a:r>
                  <a:rPr lang="en-US">
                    <a:noFill/>
                  </a:rPr>
                  <a:t> </a:t>
                </a:r>
              </a:p>
            </p:txBody>
          </p:sp>
        </mc:Fallback>
      </mc:AlternateContent>
      <p:sp>
        <p:nvSpPr>
          <p:cNvPr id="20" name="Right Arrow 19"/>
          <p:cNvSpPr/>
          <p:nvPr/>
        </p:nvSpPr>
        <p:spPr>
          <a:xfrm>
            <a:off x="7759056" y="367247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649" y="2719807"/>
            <a:ext cx="2779776" cy="2315766"/>
          </a:xfrm>
          <a:prstGeom prst="rect">
            <a:avLst/>
          </a:prstGeom>
        </p:spPr>
      </p:pic>
      <p:sp>
        <p:nvSpPr>
          <p:cNvPr id="14" name="TextBox 13">
            <a:extLst>
              <a:ext uri="{FF2B5EF4-FFF2-40B4-BE49-F238E27FC236}">
                <a16:creationId xmlns:a16="http://schemas.microsoft.com/office/drawing/2014/main" id="{0E9D181E-4856-4904-9D8F-9BA76FF01163}"/>
              </a:ext>
            </a:extLst>
          </p:cNvPr>
          <p:cNvSpPr txBox="1"/>
          <p:nvPr/>
        </p:nvSpPr>
        <p:spPr>
          <a:xfrm>
            <a:off x="858794" y="555018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In practice, what do short-circuits with an inductor look like?</a:t>
            </a:r>
          </a:p>
        </p:txBody>
      </p:sp>
    </p:spTree>
    <p:extLst>
      <p:ext uri="{BB962C8B-B14F-4D97-AF65-F5344CB8AC3E}">
        <p14:creationId xmlns:p14="http://schemas.microsoft.com/office/powerpoint/2010/main" val="4954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105</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Example Short Detection</a:t>
            </a:r>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cxnSp>
        <p:nvCxnSpPr>
          <p:cNvPr id="6" name="Straight Arrow Connector 5"/>
          <p:cNvCxnSpPr/>
          <p:nvPr/>
        </p:nvCxnSpPr>
        <p:spPr>
          <a:xfrm>
            <a:off x="3629025" y="6286500"/>
            <a:ext cx="7448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19500" y="1295400"/>
            <a:ext cx="0" cy="5031581"/>
          </a:xfrm>
          <a:prstGeom prst="straightConnector1">
            <a:avLst/>
          </a:prstGeom>
          <a:ln w="762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52762" y="1898650"/>
            <a:ext cx="1133475" cy="1133475"/>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52761" y="3391919"/>
            <a:ext cx="1133475" cy="113347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53856" y="1735928"/>
            <a:ext cx="2354285" cy="1433514"/>
          </a:xfrm>
          <a:prstGeom prst="rect">
            <a:avLst/>
          </a:prstGeom>
          <a:solidFill>
            <a:srgbClr val="A3FFFF"/>
          </a:solid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solidFill>
                  <a:schemeClr val="tx1"/>
                </a:solidFill>
                <a:latin typeface="Garamond" panose="02020404030301010803" pitchFamily="18" charset="0"/>
              </a:rPr>
              <a:t>DetectionSignal</a:t>
            </a:r>
            <a:endParaRPr lang="en-US" sz="4000" b="1" dirty="0">
              <a:solidFill>
                <a:schemeClr val="tx1"/>
              </a:solidFill>
              <a:latin typeface="Garamond" panose="02020404030301010803" pitchFamily="18" charset="0"/>
            </a:endParaRPr>
          </a:p>
        </p:txBody>
      </p:sp>
      <p:sp>
        <p:nvSpPr>
          <p:cNvPr id="28" name="Rectangle 27"/>
          <p:cNvSpPr/>
          <p:nvPr/>
        </p:nvSpPr>
        <p:spPr>
          <a:xfrm>
            <a:off x="753855" y="3328417"/>
            <a:ext cx="2354285" cy="1433514"/>
          </a:xfrm>
          <a:prstGeom prst="rect">
            <a:avLst/>
          </a:prstGeom>
          <a:solidFill>
            <a:srgbClr val="FFEFC1"/>
          </a:solidFill>
          <a:ln w="57150">
            <a:solidFill>
              <a:srgbClr val="FFD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Circuit Voltage</a:t>
            </a:r>
          </a:p>
        </p:txBody>
      </p:sp>
      <p:sp>
        <p:nvSpPr>
          <p:cNvPr id="29" name="Rectangle 28"/>
          <p:cNvSpPr/>
          <p:nvPr/>
        </p:nvSpPr>
        <p:spPr>
          <a:xfrm>
            <a:off x="758616" y="2640008"/>
            <a:ext cx="2354285" cy="1433514"/>
          </a:xfrm>
          <a:prstGeom prst="rect">
            <a:avLst/>
          </a:prstGeom>
          <a:solidFill>
            <a:schemeClr val="accent6">
              <a:lumMod val="20000"/>
              <a:lumOff val="80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Voltage</a:t>
            </a:r>
          </a:p>
        </p:txBody>
      </p:sp>
      <p:sp>
        <p:nvSpPr>
          <p:cNvPr id="30" name="Rectangle 29"/>
          <p:cNvSpPr/>
          <p:nvPr/>
        </p:nvSpPr>
        <p:spPr>
          <a:xfrm>
            <a:off x="753854" y="4300761"/>
            <a:ext cx="2354285" cy="1433514"/>
          </a:xfrm>
          <a:prstGeom prst="rect">
            <a:avLst/>
          </a:prstGeom>
          <a:solidFill>
            <a:srgbClr val="FF8F8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Time</a:t>
            </a:r>
          </a:p>
        </p:txBody>
      </p:sp>
      <p:sp>
        <p:nvSpPr>
          <p:cNvPr id="32" name="Oval 31"/>
          <p:cNvSpPr/>
          <p:nvPr/>
        </p:nvSpPr>
        <p:spPr>
          <a:xfrm>
            <a:off x="7648575" y="3138487"/>
            <a:ext cx="1400175" cy="1400175"/>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32"/>
                                        </p:tgtEl>
                                      </p:cBhvr>
                                    </p:animEffect>
                                    <p:animScale>
                                      <p:cBhvr>
                                        <p:cTn id="55" dur="250" autoRev="1" fill="hold"/>
                                        <p:tgtEl>
                                          <p:spTgt spid="32"/>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10" presetClass="exit" presetSubtype="0" fill="hold" grpId="0" nodeType="after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2" grpId="1" animBg="1"/>
      <p:bldP spid="28" grpId="0" animBg="1"/>
      <p:bldP spid="28" grpId="1" animBg="1"/>
      <p:bldP spid="29" grpId="0" animBg="1"/>
      <p:bldP spid="29" grpId="1" animBg="1"/>
      <p:bldP spid="30" grpId="0" animBg="1"/>
      <p:bldP spid="30" grpId="1" animBg="1"/>
      <p:bldP spid="32" grpId="0" animBg="1"/>
      <p:bldP spid="32" grpId="1" animBg="1"/>
      <p:bldP spid="32" grpId="2"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106</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7283" y="4722332"/>
            <a:ext cx="2219194" cy="1200329"/>
          </a:xfrm>
          <a:prstGeom prst="rect">
            <a:avLst/>
          </a:prstGeom>
          <a:noFill/>
          <a:ln w="76200">
            <a:solidFill>
              <a:schemeClr val="accent6"/>
            </a:solidFill>
          </a:ln>
        </p:spPr>
        <p:txBody>
          <a:bodyPr wrap="square" rtlCol="0">
            <a:spAutoFit/>
          </a:bodyPr>
          <a:lstStyle/>
          <a:p>
            <a:pPr algn="ctr"/>
            <a:r>
              <a:rPr lang="en-US" sz="3600" b="1" dirty="0">
                <a:latin typeface="Garamond" panose="02020404030301010803" pitchFamily="18" charset="0"/>
              </a:rPr>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0037" y="4722331"/>
            <a:ext cx="11183757" cy="1200329"/>
            <a:chOff x="170041" y="4725852"/>
            <a:chExt cx="11183757"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041" y="4725852"/>
              <a:ext cx="2219194"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1401181"/>
            <a:ext cx="8351263" cy="1204112"/>
            <a:chOff x="268755" y="2671774"/>
            <a:chExt cx="8351263"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18" name="Straight Connector 17"/>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5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107</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sp>
        <p:nvSpPr>
          <p:cNvPr id="17" name="Rectangle 1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26" name="Group 25"/>
          <p:cNvGrpSpPr/>
          <p:nvPr/>
        </p:nvGrpSpPr>
        <p:grpSpPr>
          <a:xfrm>
            <a:off x="233978" y="4722332"/>
            <a:ext cx="11119820" cy="1200329"/>
            <a:chOff x="233978" y="4722332"/>
            <a:chExt cx="11119820" cy="1200329"/>
          </a:xfrm>
        </p:grpSpPr>
        <p:cxnSp>
          <p:nvCxnSpPr>
            <p:cNvPr id="28" name="Straight Connector 27"/>
            <p:cNvCxnSpPr>
              <a:cxnSpLocks/>
            </p:cNvCxnSpPr>
            <p:nvPr/>
          </p:nvCxnSpPr>
          <p:spPr>
            <a:xfrm>
              <a:off x="2453173" y="4880580"/>
              <a:ext cx="890062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3978" y="4722332"/>
              <a:ext cx="2219195"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grpSp>
        <p:nvGrpSpPr>
          <p:cNvPr id="22" name="Group 21">
            <a:extLst>
              <a:ext uri="{FF2B5EF4-FFF2-40B4-BE49-F238E27FC236}">
                <a16:creationId xmlns:a16="http://schemas.microsoft.com/office/drawing/2014/main" id="{C234F78B-0CC4-4FA9-BD9C-0AC1D1555557}"/>
              </a:ext>
            </a:extLst>
          </p:cNvPr>
          <p:cNvGrpSpPr/>
          <p:nvPr/>
        </p:nvGrpSpPr>
        <p:grpSpPr>
          <a:xfrm>
            <a:off x="268755" y="1401181"/>
            <a:ext cx="8351263" cy="1204112"/>
            <a:chOff x="268755" y="2671774"/>
            <a:chExt cx="8351263" cy="1204112"/>
          </a:xfrm>
        </p:grpSpPr>
        <p:sp>
          <p:nvSpPr>
            <p:cNvPr id="23" name="TextBox 22">
              <a:extLst>
                <a:ext uri="{FF2B5EF4-FFF2-40B4-BE49-F238E27FC236}">
                  <a16:creationId xmlns:a16="http://schemas.microsoft.com/office/drawing/2014/main" id="{038B8A29-75AC-4DD0-866F-DE17A909AADB}"/>
                </a:ext>
              </a:extLst>
            </p:cNvPr>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24" name="Straight Connector 23">
              <a:extLst>
                <a:ext uri="{FF2B5EF4-FFF2-40B4-BE49-F238E27FC236}">
                  <a16:creationId xmlns:a16="http://schemas.microsoft.com/office/drawing/2014/main" id="{3302E098-62FA-4EFF-A6D0-E7E886944DAE}"/>
                </a:ext>
              </a:extLst>
            </p:cNvPr>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07146" y="2601510"/>
            <a:ext cx="1819951" cy="2120822"/>
            <a:chOff x="1007146" y="2601510"/>
            <a:chExt cx="1819951" cy="2120822"/>
          </a:xfrm>
        </p:grpSpPr>
        <p:cxnSp>
          <p:nvCxnSpPr>
            <p:cNvPr id="10" name="Straight Connector 9"/>
            <p:cNvCxnSpPr>
              <a:cxnSpLocks/>
            </p:cNvCxnSpPr>
            <p:nvPr/>
          </p:nvCxnSpPr>
          <p:spPr>
            <a:xfrm>
              <a:off x="1343576" y="2601510"/>
              <a:ext cx="0" cy="212082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7146" y="2601510"/>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7146" y="4722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14731" y="3306086"/>
              <a:ext cx="1412366" cy="707886"/>
            </a:xfrm>
            <a:prstGeom prst="rect">
              <a:avLst/>
            </a:prstGeom>
            <a:noFill/>
            <a:ln w="76200">
              <a:noFill/>
            </a:ln>
          </p:spPr>
          <p:txBody>
            <a:bodyPr wrap="square" rtlCol="0">
              <a:spAutoFit/>
            </a:bodyPr>
            <a:lstStyle/>
            <a:p>
              <a:pPr algn="ctr"/>
              <a:r>
                <a:rPr lang="en-US" sz="4000" b="1" dirty="0">
                  <a:latin typeface="Garamond" panose="02020404030301010803" pitchFamily="18" charset="0"/>
                </a:rPr>
                <a:t>Gap</a:t>
              </a:r>
            </a:p>
          </p:txBody>
        </p:sp>
      </p:grpSp>
    </p:spTree>
    <p:extLst>
      <p:ext uri="{BB962C8B-B14F-4D97-AF65-F5344CB8AC3E}">
        <p14:creationId xmlns:p14="http://schemas.microsoft.com/office/powerpoint/2010/main" val="36172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108</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pic>
        <p:nvPicPr>
          <p:cNvPr id="9" name="Content Placeholder 1"/>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grpSp>
        <p:nvGrpSpPr>
          <p:cNvPr id="7" name="Group 6"/>
          <p:cNvGrpSpPr/>
          <p:nvPr/>
        </p:nvGrpSpPr>
        <p:grpSpPr>
          <a:xfrm>
            <a:off x="592761" y="3436686"/>
            <a:ext cx="10971589" cy="2283485"/>
            <a:chOff x="592761" y="3436686"/>
            <a:chExt cx="10971589" cy="2283485"/>
          </a:xfrm>
        </p:grpSpPr>
        <p:cxnSp>
          <p:nvCxnSpPr>
            <p:cNvPr id="6" name="Straight Connector 5"/>
            <p:cNvCxnSpPr/>
            <p:nvPr/>
          </p:nvCxnSpPr>
          <p:spPr>
            <a:xfrm flipV="1">
              <a:off x="2850654" y="3436686"/>
              <a:ext cx="8713696" cy="228204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92761" y="4519842"/>
                  <a:ext cx="2257893"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smtClean="0">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12" name="TextBox 11"/>
                <p:cNvSpPr txBox="1">
                  <a:spLocks noRot="1" noChangeAspect="1" noMove="1" noResize="1" noEditPoints="1" noAdjustHandles="1" noChangeArrowheads="1" noChangeShapeType="1" noTextEdit="1"/>
                </p:cNvSpPr>
                <p:nvPr/>
              </p:nvSpPr>
              <p:spPr>
                <a:xfrm>
                  <a:off x="592761" y="4519842"/>
                  <a:ext cx="2257893" cy="1200329"/>
                </a:xfrm>
                <a:prstGeom prst="rect">
                  <a:avLst/>
                </a:prstGeom>
                <a:blipFill>
                  <a:blip r:embed="rId4"/>
                  <a:stretch>
                    <a:fillRect l="-5208" t="-4286" r="-9635" b="-13810"/>
                  </a:stretch>
                </a:blipFill>
                <a:ln w="76200">
                  <a:solidFill>
                    <a:srgbClr val="FF0000"/>
                  </a:solidFill>
                </a:ln>
              </p:spPr>
              <p:txBody>
                <a:bodyPr/>
                <a:lstStyle/>
                <a:p>
                  <a:r>
                    <a:rPr lang="en-US">
                      <a:noFill/>
                    </a:rPr>
                    <a:t> </a:t>
                  </a:r>
                </a:p>
              </p:txBody>
            </p:sp>
          </mc:Fallback>
        </mc:AlternateContent>
      </p:grpSp>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58" y="1002140"/>
            <a:ext cx="2633965" cy="2336800"/>
          </a:xfrm>
          <a:prstGeom prst="rect">
            <a:avLst/>
          </a:prstGeom>
          <a:ln w="76200">
            <a:solidFill>
              <a:srgbClr val="0C544A"/>
            </a:solidFill>
          </a:ln>
        </p:spPr>
      </p:pic>
      <p:cxnSp>
        <p:nvCxnSpPr>
          <p:cNvPr id="15" name="Straight Arrow Connector 14"/>
          <p:cNvCxnSpPr/>
          <p:nvPr/>
        </p:nvCxnSpPr>
        <p:spPr>
          <a:xfrm>
            <a:off x="1662039" y="4034067"/>
            <a:ext cx="0" cy="485775"/>
          </a:xfrm>
          <a:prstGeom prst="straightConnector1">
            <a:avLst/>
          </a:prstGeom>
          <a:ln w="76200">
            <a:solidFill>
              <a:srgbClr val="0C544A"/>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 y="3482403"/>
            <a:ext cx="3324081" cy="600164"/>
          </a:xfrm>
          <a:prstGeom prst="rect">
            <a:avLst/>
          </a:prstGeom>
        </p:spPr>
        <p:txBody>
          <a:bodyPr wrap="square">
            <a:spAutoFit/>
          </a:bodyPr>
          <a:lstStyle/>
          <a:p>
            <a:pPr algn="ctr"/>
            <a:r>
              <a:rPr lang="en-US" sz="1100" dirty="0">
                <a:latin typeface="Garamond" panose="02020404030301010803" pitchFamily="18" charset="0"/>
              </a:rPr>
              <a:t>Image Provided by: me - Photograph, CC BY-SA 3.0, https://commons.wikimedia.org/w/index.php?curid=1534586</a:t>
            </a:r>
          </a:p>
        </p:txBody>
      </p:sp>
    </p:spTree>
    <p:extLst>
      <p:ext uri="{BB962C8B-B14F-4D97-AF65-F5344CB8AC3E}">
        <p14:creationId xmlns:p14="http://schemas.microsoft.com/office/powerpoint/2010/main" val="20636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109</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mc:AlternateContent xmlns:mc="http://schemas.openxmlformats.org/markup-compatibility/2006" xmlns:a14="http://schemas.microsoft.com/office/drawing/2010/main">
        <mc:Choice Requires="a14">
          <p:sp>
            <p:nvSpPr>
              <p:cNvPr id="35" name="TextBox 34"/>
              <p:cNvSpPr txBox="1"/>
              <p:nvPr/>
            </p:nvSpPr>
            <p:spPr>
              <a:xfrm>
                <a:off x="4665877" y="4122680"/>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35" name="TextBox 34"/>
              <p:cNvSpPr txBox="1">
                <a:spLocks noRot="1" noChangeAspect="1" noMove="1" noResize="1" noEditPoints="1" noAdjustHandles="1" noChangeArrowheads="1" noChangeShapeType="1" noTextEdit="1"/>
              </p:cNvSpPr>
              <p:nvPr/>
            </p:nvSpPr>
            <p:spPr>
              <a:xfrm>
                <a:off x="4665877" y="4122680"/>
                <a:ext cx="2202310" cy="1200329"/>
              </a:xfrm>
              <a:prstGeom prst="rect">
                <a:avLst/>
              </a:prstGeom>
              <a:blipFill>
                <a:blip r:embed="rId2"/>
                <a:stretch>
                  <a:fillRect l="-6400" t="-4286" r="-11200" b="-13810"/>
                </a:stretch>
              </a:blipFill>
              <a:ln w="76200">
                <a:solidFill>
                  <a:srgbClr val="FF0000"/>
                </a:solidFill>
              </a:ln>
            </p:spPr>
            <p:txBody>
              <a:bodyPr/>
              <a:lstStyle/>
              <a:p>
                <a:r>
                  <a:rPr lang="en-US">
                    <a:noFill/>
                  </a:rPr>
                  <a:t> </a:t>
                </a:r>
              </a:p>
            </p:txBody>
          </p:sp>
        </mc:Fallback>
      </mc:AlternateContent>
      <p:grpSp>
        <p:nvGrpSpPr>
          <p:cNvPr id="20" name="Group 19"/>
          <p:cNvGrpSpPr/>
          <p:nvPr/>
        </p:nvGrpSpPr>
        <p:grpSpPr>
          <a:xfrm>
            <a:off x="2128397" y="407681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pic>
        <p:nvPicPr>
          <p:cNvPr id="25" name="Content Placeholder 6"/>
          <p:cNvPicPr>
            <a:picLocks noChangeAspect="1"/>
          </p:cNvPicPr>
          <p:nvPr/>
        </p:nvPicPr>
        <p:blipFill>
          <a:blip r:embed="rId4"/>
          <a:stretch>
            <a:fillRect/>
          </a:stretch>
        </p:blipFill>
        <p:spPr>
          <a:xfrm>
            <a:off x="2253067" y="1965180"/>
            <a:ext cx="1371049" cy="1310077"/>
          </a:xfrm>
          <a:prstGeom prst="rect">
            <a:avLst/>
          </a:prstGeom>
          <a:ln w="76200">
            <a:solidFill>
              <a:srgbClr val="0C544A"/>
            </a:solidFill>
          </a:ln>
        </p:spPr>
      </p:pic>
      <p:cxnSp>
        <p:nvCxnSpPr>
          <p:cNvPr id="28" name="Straight Arrow Connector 27"/>
          <p:cNvCxnSpPr>
            <a:cxnSpLocks/>
          </p:cNvCxnSpPr>
          <p:nvPr/>
        </p:nvCxnSpPr>
        <p:spPr>
          <a:xfrm>
            <a:off x="3805902"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907031" y="3438978"/>
            <a:ext cx="0" cy="551973"/>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3803546" y="4756208"/>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65877" y="2023705"/>
            <a:ext cx="2202310"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cxnSp>
        <p:nvCxnSpPr>
          <p:cNvPr id="31" name="Straight Arrow Connector 30"/>
          <p:cNvCxnSpPr>
            <a:cxnSpLocks/>
          </p:cNvCxnSpPr>
          <p:nvPr/>
        </p:nvCxnSpPr>
        <p:spPr>
          <a:xfrm>
            <a:off x="7049974" y="471210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7049974"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913962" y="207492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I Detection</a:t>
            </a:r>
          </a:p>
        </p:txBody>
      </p:sp>
      <p:sp>
        <p:nvSpPr>
          <p:cNvPr id="34" name="TextBox 33"/>
          <p:cNvSpPr txBox="1"/>
          <p:nvPr/>
        </p:nvSpPr>
        <p:spPr>
          <a:xfrm>
            <a:off x="7913962" y="412234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a:t>
            </a:r>
            <a:r>
              <a:rPr lang="en-US" sz="3600" dirty="0">
                <a:latin typeface="Garamond" panose="02020404030301010803" pitchFamily="18" charset="0"/>
              </a:rPr>
              <a:t>∆</a:t>
            </a:r>
            <a:r>
              <a:rPr lang="en-US" sz="3600" b="1" dirty="0">
                <a:latin typeface="Garamond" panose="02020404030301010803" pitchFamily="18" charset="0"/>
              </a:rPr>
              <a:t>I Detection</a:t>
            </a:r>
          </a:p>
        </p:txBody>
      </p:sp>
      <p:sp>
        <p:nvSpPr>
          <p:cNvPr id="23" name="TextBox 22">
            <a:extLst>
              <a:ext uri="{FF2B5EF4-FFF2-40B4-BE49-F238E27FC236}">
                <a16:creationId xmlns:a16="http://schemas.microsoft.com/office/drawing/2014/main" id="{255CBB60-AC9F-4B14-ADDF-A802942E88DD}"/>
              </a:ext>
            </a:extLst>
          </p:cNvPr>
          <p:cNvSpPr txBox="1"/>
          <p:nvPr/>
        </p:nvSpPr>
        <p:spPr>
          <a:xfrm>
            <a:off x="858794" y="565292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much time do we have to catch a short-circuit?</a:t>
            </a:r>
          </a:p>
        </p:txBody>
      </p:sp>
    </p:spTree>
    <p:extLst>
      <p:ext uri="{BB962C8B-B14F-4D97-AF65-F5344CB8AC3E}">
        <p14:creationId xmlns:p14="http://schemas.microsoft.com/office/powerpoint/2010/main" val="328227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391F8-3173-439C-BA4D-52E968ADC147}"/>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F769C87-5E18-4183-A81E-83524554AC4A}"/>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CF769C87-5E18-4183-A81E-83524554AC4A}"/>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604460B-9559-4F8E-BF4F-B053524CF298}"/>
                  </a:ext>
                </a:extLst>
              </p:cNvPr>
              <p:cNvSpPr/>
              <p:nvPr/>
            </p:nvSpPr>
            <p:spPr>
              <a:xfrm>
                <a:off x="8099617" y="326722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0" name="Rectangle 49">
                <a:extLst>
                  <a:ext uri="{FF2B5EF4-FFF2-40B4-BE49-F238E27FC236}">
                    <a16:creationId xmlns:a16="http://schemas.microsoft.com/office/drawing/2014/main" id="{1604460B-9559-4F8E-BF4F-B053524CF298}"/>
                  </a:ext>
                </a:extLst>
              </p:cNvPr>
              <p:cNvSpPr>
                <a:spLocks noRot="1" noChangeAspect="1" noMove="1" noResize="1" noEditPoints="1" noAdjustHandles="1" noChangeArrowheads="1" noChangeShapeType="1" noTextEdit="1"/>
              </p:cNvSpPr>
              <p:nvPr/>
            </p:nvSpPr>
            <p:spPr>
              <a:xfrm>
                <a:off x="8099617" y="3267225"/>
                <a:ext cx="1194563" cy="533400"/>
              </a:xfrm>
              <a:prstGeom prst="rect">
                <a:avLst/>
              </a:prstGeom>
              <a:blipFill>
                <a:blip r:embed="rId3"/>
                <a:stretch>
                  <a:fillRect l="-1531"/>
                </a:stretch>
              </a:blipFill>
              <a:ln w="38100">
                <a:noFill/>
              </a:ln>
            </p:spPr>
            <p:txBody>
              <a:bodyPr/>
              <a:lstStyle/>
              <a:p>
                <a:r>
                  <a:rPr lang="en-US">
                    <a:noFill/>
                  </a:rPr>
                  <a:t> </a:t>
                </a:r>
              </a:p>
            </p:txBody>
          </p:sp>
        </mc:Fallback>
      </mc:AlternateContent>
      <p:sp>
        <p:nvSpPr>
          <p:cNvPr id="60" name="Rectangle 59">
            <a:extLst>
              <a:ext uri="{FF2B5EF4-FFF2-40B4-BE49-F238E27FC236}">
                <a16:creationId xmlns:a16="http://schemas.microsoft.com/office/drawing/2014/main" id="{188F4267-5D72-4C58-812D-4749A6081F8A}"/>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a:t>
            </a:fld>
            <a:endParaRPr lang="en-US"/>
          </a:p>
        </p:txBody>
      </p:sp>
      <p:sp>
        <p:nvSpPr>
          <p:cNvPr id="28" name="Arrow: Curved Up 27">
            <a:extLst>
              <a:ext uri="{FF2B5EF4-FFF2-40B4-BE49-F238E27FC236}">
                <a16:creationId xmlns:a16="http://schemas.microsoft.com/office/drawing/2014/main" id="{5F54B909-C9DF-46E7-84A1-4A8E376B9E70}"/>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 pessimism</a:t>
            </a:r>
            <a:r>
              <a:rPr lang="en-US" dirty="0">
                <a:solidFill>
                  <a:sysClr val="windowText" lastClr="000000"/>
                </a:solidFill>
              </a:rPr>
              <a:t> and </a:t>
            </a:r>
            <a:r>
              <a:rPr lang="en-US" b="1" dirty="0">
                <a:solidFill>
                  <a:sysClr val="windowText" lastClr="000000"/>
                </a:solidFill>
              </a:rPr>
              <a:t>increase efficiency </a:t>
            </a:r>
            <a:r>
              <a:rPr lang="en-US" dirty="0">
                <a:solidFill>
                  <a:sysClr val="windowText" lastClr="000000"/>
                </a:solidFill>
              </a:rPr>
              <a:t>of demand characterization</a:t>
            </a:r>
          </a:p>
        </p:txBody>
      </p:sp>
      <p:sp>
        <p:nvSpPr>
          <p:cNvPr id="37" name="Rectangle 36">
            <a:extLst>
              <a:ext uri="{FF2B5EF4-FFF2-40B4-BE49-F238E27FC236}">
                <a16:creationId xmlns:a16="http://schemas.microsoft.com/office/drawing/2014/main" id="{71DF8EE1-926D-486F-9D53-0962AD1F1A57}"/>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BDCB22A-F53E-44A3-B419-5D29170030C5}"/>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C22B0338-E67B-41FD-B8DE-BDA6763D8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43" name="Rectangle 42">
            <a:extLst>
              <a:ext uri="{FF2B5EF4-FFF2-40B4-BE49-F238E27FC236}">
                <a16:creationId xmlns:a16="http://schemas.microsoft.com/office/drawing/2014/main" id="{2706590D-837A-46F8-8AC3-84E01F47A240}"/>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5A7A8F0-390A-402A-8285-FB76CAE1C075}"/>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5D542CA0-6906-4DDE-9A55-271E9E51787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8" name="Rectangle 57">
                  <a:extLst>
                    <a:ext uri="{FF2B5EF4-FFF2-40B4-BE49-F238E27FC236}">
                      <a16:creationId xmlns:a16="http://schemas.microsoft.com/office/drawing/2014/main" id="{5D542CA0-6906-4DDE-9A55-271E9E51787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EB77BCC2-34F1-4B13-90AE-8E2903D81B09}"/>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EB77BCC2-34F1-4B13-90AE-8E2903D81B09}"/>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0329CEE-215B-4894-90FF-72398122768B}"/>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5" name="Rectangle 44">
                <a:extLst>
                  <a:ext uri="{FF2B5EF4-FFF2-40B4-BE49-F238E27FC236}">
                    <a16:creationId xmlns:a16="http://schemas.microsoft.com/office/drawing/2014/main" id="{40329CEE-215B-4894-90FF-72398122768B}"/>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7"/>
                <a:stretch>
                  <a:fillRect/>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D0955924-018E-47CE-BE6C-DEE2D10A6A03}"/>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7" name="Rectangle 46">
            <a:extLst>
              <a:ext uri="{FF2B5EF4-FFF2-40B4-BE49-F238E27FC236}">
                <a16:creationId xmlns:a16="http://schemas.microsoft.com/office/drawing/2014/main" id="{059F1CCF-DC93-4F8F-B281-67B86B793531}"/>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8" name="Rectangle 47">
            <a:extLst>
              <a:ext uri="{FF2B5EF4-FFF2-40B4-BE49-F238E27FC236}">
                <a16:creationId xmlns:a16="http://schemas.microsoft.com/office/drawing/2014/main" id="{FA926F19-A18B-4D6C-A099-04D112E8021D}"/>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9" name="Rectangle 48">
            <a:extLst>
              <a:ext uri="{FF2B5EF4-FFF2-40B4-BE49-F238E27FC236}">
                <a16:creationId xmlns:a16="http://schemas.microsoft.com/office/drawing/2014/main" id="{4125AECD-4F9A-433C-90BE-FE083A90B430}"/>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1" name="Arrow: Right 50">
            <a:extLst>
              <a:ext uri="{FF2B5EF4-FFF2-40B4-BE49-F238E27FC236}">
                <a16:creationId xmlns:a16="http://schemas.microsoft.com/office/drawing/2014/main" id="{DAE4093D-354D-4B74-A48A-88C1B0CF5059}"/>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25219CD-EBB4-44B8-A943-2FD690731DDB}"/>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53" name="Arrow: Right 52">
            <a:extLst>
              <a:ext uri="{FF2B5EF4-FFF2-40B4-BE49-F238E27FC236}">
                <a16:creationId xmlns:a16="http://schemas.microsoft.com/office/drawing/2014/main" id="{F10DAA0D-F514-4CBB-8B8F-E4EE74303477}"/>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15577983-2254-4C35-B4AC-CEA19A68C2CD}"/>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4B1D21E8-8FAA-4D16-8B98-C4FB190CE090}"/>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2ABFDF-449F-4F36-AF2C-21BCB32626C4}"/>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7" name="Rectangle 56">
            <a:extLst>
              <a:ext uri="{FF2B5EF4-FFF2-40B4-BE49-F238E27FC236}">
                <a16:creationId xmlns:a16="http://schemas.microsoft.com/office/drawing/2014/main" id="{3EADC7F7-04BE-44D5-A5C4-25E417217A3F}"/>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1626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p:bldP spid="50" grpId="0"/>
      <p:bldP spid="60" grpId="0" animBg="1"/>
      <p:bldP spid="28" grpId="0" animBg="1"/>
      <p:bldP spid="2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Methods of Detection: Min. Time to Detection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110</a:t>
            </a:fld>
            <a:endParaRPr lang="en-US" dirty="0"/>
          </a:p>
        </p:txBody>
      </p:sp>
      <p:sp>
        <p:nvSpPr>
          <p:cNvPr id="13" name="Rectangle 12"/>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 </a:t>
            </a:r>
          </a:p>
        </p:txBody>
      </p:sp>
      <p:grpSp>
        <p:nvGrpSpPr>
          <p:cNvPr id="11" name="Group 10">
            <a:extLst>
              <a:ext uri="{FF2B5EF4-FFF2-40B4-BE49-F238E27FC236}">
                <a16:creationId xmlns:a16="http://schemas.microsoft.com/office/drawing/2014/main" id="{CC9BEAC8-D413-401D-8DFC-EC1D0269DA9B}"/>
              </a:ext>
            </a:extLst>
          </p:cNvPr>
          <p:cNvGrpSpPr/>
          <p:nvPr/>
        </p:nvGrpSpPr>
        <p:grpSpPr>
          <a:xfrm>
            <a:off x="3092312" y="2315486"/>
            <a:ext cx="672861" cy="850230"/>
            <a:chOff x="2093485" y="2151102"/>
            <a:chExt cx="672861" cy="850230"/>
          </a:xfrm>
        </p:grpSpPr>
        <p:cxnSp>
          <p:nvCxnSpPr>
            <p:cNvPr id="7" name="Straight Connector 6"/>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p:cNvSpPr txBox="1"/>
              <p:nvPr/>
            </p:nvSpPr>
            <p:spPr>
              <a:xfrm>
                <a:off x="6095998" y="2021983"/>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095998" y="2021983"/>
                <a:ext cx="1098057" cy="1354217"/>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3884777" y="2052760"/>
            <a:ext cx="2202310" cy="1323439"/>
          </a:xfrm>
          <a:prstGeom prst="rect">
            <a:avLst/>
          </a:prstGeom>
          <a:noFill/>
          <a:ln w="76200">
            <a:noFill/>
          </a:ln>
        </p:spPr>
        <p:txBody>
          <a:bodyPr wrap="square" rtlCol="0">
            <a:spAutoFit/>
          </a:bodyPr>
          <a:lstStyle/>
          <a:p>
            <a:pPr algn="ctr"/>
            <a:r>
              <a:rPr lang="en-US" sz="4000" b="1" dirty="0">
                <a:latin typeface="Garamond" panose="02020404030301010803" pitchFamily="18" charset="0"/>
              </a:rPr>
              <a:t>Smallest Gap</a:t>
            </a:r>
          </a:p>
        </p:txBody>
      </p:sp>
      <p:sp>
        <p:nvSpPr>
          <p:cNvPr id="14" name="TextBox 13"/>
          <p:cNvSpPr txBox="1"/>
          <p:nvPr/>
        </p:nvSpPr>
        <p:spPr>
          <a:xfrm>
            <a:off x="7734868" y="2108803"/>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mc:AlternateContent xmlns:mc="http://schemas.openxmlformats.org/markup-compatibility/2006" xmlns:a14="http://schemas.microsoft.com/office/drawing/2010/main">
        <mc:Choice Requires="a14">
          <p:sp>
            <p:nvSpPr>
              <p:cNvPr id="15" name="TextBox 14"/>
              <p:cNvSpPr txBox="1"/>
              <p:nvPr/>
            </p:nvSpPr>
            <p:spPr>
              <a:xfrm>
                <a:off x="10237966" y="2021982"/>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0237966" y="2021982"/>
                <a:ext cx="1098057" cy="1354217"/>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858794" y="5776218"/>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do we translate this into a real-time task?</a:t>
            </a:r>
          </a:p>
        </p:txBody>
      </p:sp>
      <p:grpSp>
        <p:nvGrpSpPr>
          <p:cNvPr id="17" name="Group 16">
            <a:extLst>
              <a:ext uri="{FF2B5EF4-FFF2-40B4-BE49-F238E27FC236}">
                <a16:creationId xmlns:a16="http://schemas.microsoft.com/office/drawing/2014/main" id="{0AEE3628-56D5-4028-87B7-5A56F5B272B0}"/>
              </a:ext>
            </a:extLst>
          </p:cNvPr>
          <p:cNvGrpSpPr/>
          <p:nvPr/>
        </p:nvGrpSpPr>
        <p:grpSpPr>
          <a:xfrm>
            <a:off x="838199" y="3651787"/>
            <a:ext cx="10515599" cy="1924939"/>
            <a:chOff x="1555361" y="3699727"/>
            <a:chExt cx="10094725" cy="19139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72CA3-3624-45A5-B431-CA0849E2FD8E}"/>
                    </a:ext>
                  </a:extLst>
                </p:cNvPr>
                <p:cNvSpPr txBox="1"/>
                <p:nvPr/>
              </p:nvSpPr>
              <p:spPr>
                <a:xfrm>
                  <a:off x="1896307" y="3965701"/>
                  <a:ext cx="9412833" cy="1381981"/>
                </a:xfrm>
                <a:prstGeom prst="rect">
                  <a:avLst/>
                </a:prstGeom>
                <a:noFill/>
                <a:ln w="762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𝛿</m:t>
                            </m:r>
                          </m:e>
                          <m:sub>
                            <m:r>
                              <a:rPr lang="en-US" sz="4400" b="0" i="1" smtClean="0">
                                <a:latin typeface="Cambria Math" panose="02040503050406030204" pitchFamily="18" charset="0"/>
                              </a:rPr>
                              <m:t>𝑚𝑖𝑛</m:t>
                            </m:r>
                          </m:sub>
                        </m:sSub>
                        <m:r>
                          <a:rPr lang="en-US" sz="4400" b="0" i="1" smtClean="0">
                            <a:latin typeface="Cambria Math" panose="02040503050406030204" pitchFamily="18" charset="0"/>
                          </a:rPr>
                          <m:t>=</m:t>
                        </m:r>
                        <m:r>
                          <a:rPr lang="en-US" sz="4400" b="0" i="1" smtClean="0">
                            <a:latin typeface="Cambria Math" panose="02040503050406030204" pitchFamily="18" charset="0"/>
                          </a:rPr>
                          <m:t>𝛿</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e>
                        </m:d>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den>
                        </m:f>
                        <m:r>
                          <a:rPr lang="en-US" sz="4400" b="0" i="1" smtClean="0">
                            <a:latin typeface="Cambria Math" panose="02040503050406030204" pitchFamily="18" charset="0"/>
                          </a:rPr>
                          <m:t>⋅</m:t>
                        </m:r>
                        <m:r>
                          <a:rPr lang="en-US" sz="4400" b="0" i="1" smtClean="0">
                            <a:latin typeface="Cambria Math" panose="02040503050406030204" pitchFamily="18" charset="0"/>
                          </a:rPr>
                          <m:t>𝐿</m:t>
                        </m:r>
                      </m:oMath>
                    </m:oMathPara>
                  </a14:m>
                  <a:endParaRPr lang="en-US" sz="4400" dirty="0"/>
                </a:p>
              </p:txBody>
            </p:sp>
          </mc:Choice>
          <mc:Fallback xmlns="">
            <p:sp>
              <p:nvSpPr>
                <p:cNvPr id="12" name="TextBox 11">
                  <a:extLst>
                    <a:ext uri="{FF2B5EF4-FFF2-40B4-BE49-F238E27FC236}">
                      <a16:creationId xmlns:a16="http://schemas.microsoft.com/office/drawing/2014/main" id="{65272CA3-3624-45A5-B431-CA0849E2FD8E}"/>
                    </a:ext>
                  </a:extLst>
                </p:cNvPr>
                <p:cNvSpPr txBox="1">
                  <a:spLocks noRot="1" noChangeAspect="1" noMove="1" noResize="1" noEditPoints="1" noAdjustHandles="1" noChangeArrowheads="1" noChangeShapeType="1" noTextEdit="1"/>
                </p:cNvSpPr>
                <p:nvPr/>
              </p:nvSpPr>
              <p:spPr>
                <a:xfrm>
                  <a:off x="1896307" y="3965701"/>
                  <a:ext cx="9412833" cy="1381981"/>
                </a:xfrm>
                <a:prstGeom prst="rect">
                  <a:avLst/>
                </a:prstGeom>
                <a:blipFill>
                  <a:blip r:embed="rId7"/>
                  <a:stretch>
                    <a:fillRect/>
                  </a:stretch>
                </a:blipFill>
                <a:ln w="762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94E5AE3-6D55-4481-9779-85A905AFB22C}"/>
                </a:ext>
              </a:extLst>
            </p:cNvPr>
            <p:cNvSpPr/>
            <p:nvPr/>
          </p:nvSpPr>
          <p:spPr>
            <a:xfrm>
              <a:off x="1555361" y="3699727"/>
              <a:ext cx="10094725" cy="1913928"/>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9603CE65-C26A-4514-A5EF-6F9B9252CA26}"/>
              </a:ext>
            </a:extLst>
          </p:cNvPr>
          <p:cNvSpPr txBox="1"/>
          <p:nvPr/>
        </p:nvSpPr>
        <p:spPr>
          <a:xfrm>
            <a:off x="545166" y="2063537"/>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cxnSp>
        <p:nvCxnSpPr>
          <p:cNvPr id="20" name="Straight Connector 19">
            <a:extLst>
              <a:ext uri="{FF2B5EF4-FFF2-40B4-BE49-F238E27FC236}">
                <a16:creationId xmlns:a16="http://schemas.microsoft.com/office/drawing/2014/main" id="{0E18FE06-084D-44F5-B45B-CE3FE127F3E6}"/>
              </a:ext>
            </a:extLst>
          </p:cNvPr>
          <p:cNvCxnSpPr>
            <a:cxnSpLocks/>
          </p:cNvCxnSpPr>
          <p:nvPr/>
        </p:nvCxnSpPr>
        <p:spPr>
          <a:xfrm>
            <a:off x="2680585" y="2315486"/>
            <a:ext cx="3072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469E5-7FAD-43D1-95CC-4A568F1FF209}"/>
              </a:ext>
            </a:extLst>
          </p:cNvPr>
          <p:cNvCxnSpPr>
            <a:cxnSpLocks/>
          </p:cNvCxnSpPr>
          <p:nvPr/>
        </p:nvCxnSpPr>
        <p:spPr>
          <a:xfrm>
            <a:off x="2739786" y="3162192"/>
            <a:ext cx="24805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6B5D90-8090-4E66-8E31-E5F583D2F776}"/>
              </a:ext>
            </a:extLst>
          </p:cNvPr>
          <p:cNvSpPr txBox="1"/>
          <p:nvPr/>
        </p:nvSpPr>
        <p:spPr>
          <a:xfrm>
            <a:off x="520591" y="2927734"/>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spTree>
    <p:extLst>
      <p:ext uri="{BB962C8B-B14F-4D97-AF65-F5344CB8AC3E}">
        <p14:creationId xmlns:p14="http://schemas.microsoft.com/office/powerpoint/2010/main" val="22265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animBg="1"/>
      <p:bldP spid="15" grpId="0"/>
      <p:bldP spid="6" grpId="0"/>
      <p:bldP spid="19" grpId="0" animBg="1"/>
      <p:bldP spid="2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e>
                      </m:d>
                    </m:oMath>
                  </m:oMathPara>
                </a14:m>
                <a:br>
                  <a:rPr lang="en-US" sz="1800" b="0" dirty="0"/>
                </a:b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oMath>
                </a14:m>
                <a:r>
                  <a:rPr lang="en-US" sz="1800" b="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𝛿</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sz="1800" dirty="0"/>
              </a:p>
              <a:p>
                <a:pPr marL="0" indent="0">
                  <a:lnSpc>
                    <a:spcPct val="150000"/>
                  </a:lnSpc>
                  <a:buNone/>
                </a:pPr>
                <a:r>
                  <a:rPr lang="en-US" sz="3000" dirty="0"/>
                  <a:t>Implicit deadline:</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oMath>
                  </m:oMathPara>
                </a14:m>
                <a:endParaRPr lang="en-US" sz="4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3"/>
                <a:stretch>
                  <a:fillRect l="-2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C2E40-A18C-4DD3-B1A7-50379A91009A}"/>
                  </a:ext>
                </a:extLst>
              </p:cNvPr>
              <p:cNvSpPr>
                <a:spLocks noGrp="1"/>
              </p:cNvSpPr>
              <p:nvPr>
                <p:ph sz="half" idx="2"/>
              </p:nvPr>
            </p:nvSpPr>
            <p:spPr>
              <a:xfrm>
                <a:off x="6172200" y="1825624"/>
                <a:ext cx="5181600" cy="4893915"/>
              </a:xfrm>
            </p:spPr>
            <p:txBody>
              <a:bodyPr/>
              <a:lstStyle/>
              <a:p>
                <a:pPr marL="0" indent="0" algn="ctr">
                  <a:buNone/>
                </a:pPr>
                <a:r>
                  <a:rPr lang="en-US" sz="3000" dirty="0"/>
                  <a:t>Intuition</a:t>
                </a:r>
              </a:p>
              <a:p>
                <a:pPr marL="0" indent="0" algn="ctr">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𝑠𝑐𝑑</m:t>
                          </m:r>
                        </m:sub>
                      </m:sSub>
                      <m:r>
                        <a:rPr lang="en-US" i="1">
                          <a:latin typeface="Cambria Math" panose="02040503050406030204" pitchFamily="18" charset="0"/>
                        </a:rPr>
                        <m:t>=</m:t>
                      </m:r>
                    </m:oMath>
                  </m:oMathPara>
                </a14:m>
                <a:endParaRPr lang="en-US" dirty="0"/>
              </a:p>
            </p:txBody>
          </p:sp>
        </mc:Choice>
        <mc:Fallback xmlns="">
          <p:sp>
            <p:nvSpPr>
              <p:cNvPr id="2" name="Content Placeholder 1">
                <a:extLst>
                  <a:ext uri="{FF2B5EF4-FFF2-40B4-BE49-F238E27FC236}">
                    <a16:creationId xmlns:a16="http://schemas.microsoft.com/office/drawing/2014/main" id="{A3AC2E40-A18C-4DD3-B1A7-50379A91009A}"/>
                  </a:ext>
                </a:extLst>
              </p:cNvPr>
              <p:cNvSpPr>
                <a:spLocks noGrp="1" noRot="1" noChangeAspect="1" noMove="1" noResize="1" noEditPoints="1" noAdjustHandles="1" noChangeArrowheads="1" noChangeShapeType="1" noTextEdit="1"/>
              </p:cNvSpPr>
              <p:nvPr>
                <p:ph sz="half" idx="2"/>
              </p:nvPr>
            </p:nvSpPr>
            <p:spPr>
              <a:xfrm>
                <a:off x="6172200" y="1825624"/>
                <a:ext cx="5181600" cy="4893915"/>
              </a:xfrm>
              <a:blipFill>
                <a:blip r:embed="rId4"/>
                <a:stretch>
                  <a:fillRect l="-706" t="-23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111</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2915BD78-4773-400C-8E92-7FA5ADADD727}"/>
              </a:ext>
            </a:extLst>
          </p:cNvPr>
          <p:cNvGrpSpPr/>
          <p:nvPr/>
        </p:nvGrpSpPr>
        <p:grpSpPr>
          <a:xfrm>
            <a:off x="7499171" y="3935891"/>
            <a:ext cx="380903" cy="481311"/>
            <a:chOff x="2093485" y="2151102"/>
            <a:chExt cx="672861" cy="850230"/>
          </a:xfrm>
        </p:grpSpPr>
        <p:cxnSp>
          <p:nvCxnSpPr>
            <p:cNvPr id="10" name="Straight Connector 9">
              <a:extLst>
                <a:ext uri="{FF2B5EF4-FFF2-40B4-BE49-F238E27FC236}">
                  <a16:creationId xmlns:a16="http://schemas.microsoft.com/office/drawing/2014/main" id="{BF44D221-85C7-4490-8EAD-83CA04AADC41}"/>
                </a:ext>
              </a:extLst>
            </p:cNvPr>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88F85A-C67A-4BC3-BC03-F3BC9C87EAAB}"/>
                </a:ext>
              </a:extLst>
            </p:cNvPr>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0BA59F-EDF4-4197-B0BB-5EF2FC82D09B}"/>
                </a:ext>
              </a:extLst>
            </p:cNvPr>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7E0BE12-8977-42CB-B109-EC2C6ED9FB2B}"/>
              </a:ext>
            </a:extLst>
          </p:cNvPr>
          <p:cNvSpPr txBox="1"/>
          <p:nvPr/>
        </p:nvSpPr>
        <p:spPr>
          <a:xfrm>
            <a:off x="7842023" y="3734135"/>
            <a:ext cx="1325777" cy="830997"/>
          </a:xfrm>
          <a:prstGeom prst="rect">
            <a:avLst/>
          </a:prstGeom>
          <a:noFill/>
          <a:ln w="76200">
            <a:noFill/>
          </a:ln>
        </p:spPr>
        <p:txBody>
          <a:bodyPr wrap="square" rtlCol="0">
            <a:spAutoFit/>
          </a:bodyPr>
          <a:lstStyle/>
          <a:p>
            <a:pPr algn="ctr"/>
            <a:r>
              <a:rPr lang="en-US" sz="2400" b="1" dirty="0">
                <a:latin typeface="Garamond" panose="02020404030301010803" pitchFamily="18" charset="0"/>
              </a:rPr>
              <a:t>Smallest Gap</a:t>
            </a:r>
          </a:p>
        </p:txBody>
      </p:sp>
      <p:sp>
        <p:nvSpPr>
          <p:cNvPr id="17" name="TextBox 16">
            <a:extLst>
              <a:ext uri="{FF2B5EF4-FFF2-40B4-BE49-F238E27FC236}">
                <a16:creationId xmlns:a16="http://schemas.microsoft.com/office/drawing/2014/main" id="{21BB477F-0CB4-4988-B5B5-8BA785876A84}"/>
              </a:ext>
            </a:extLst>
          </p:cNvPr>
          <p:cNvSpPr txBox="1"/>
          <p:nvPr/>
        </p:nvSpPr>
        <p:spPr>
          <a:xfrm>
            <a:off x="7464555" y="2534241"/>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I Detection</a:t>
            </a:r>
          </a:p>
        </p:txBody>
      </p:sp>
      <p:sp>
        <p:nvSpPr>
          <p:cNvPr id="19" name="TextBox 18">
            <a:extLst>
              <a:ext uri="{FF2B5EF4-FFF2-40B4-BE49-F238E27FC236}">
                <a16:creationId xmlns:a16="http://schemas.microsoft.com/office/drawing/2014/main" id="{CD39FE5A-F652-462E-B66B-587C4D82CF30}"/>
              </a:ext>
            </a:extLst>
          </p:cNvPr>
          <p:cNvSpPr txBox="1"/>
          <p:nvPr/>
        </p:nvSpPr>
        <p:spPr>
          <a:xfrm>
            <a:off x="9862780" y="2524419"/>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a:t>
            </a:r>
            <a:r>
              <a:rPr lang="en-US" sz="2400" dirty="0">
                <a:latin typeface="Garamond" panose="02020404030301010803" pitchFamily="18" charset="0"/>
              </a:rPr>
              <a:t>∆</a:t>
            </a:r>
            <a:r>
              <a:rPr lang="en-US" sz="2400" b="1" dirty="0">
                <a:latin typeface="Garamond" panose="02020404030301010803" pitchFamily="18" charset="0"/>
              </a:rPr>
              <a:t>I Detection</a:t>
            </a:r>
          </a:p>
        </p:txBody>
      </p:sp>
      <p:sp>
        <p:nvSpPr>
          <p:cNvPr id="20" name="TextBox 19">
            <a:extLst>
              <a:ext uri="{FF2B5EF4-FFF2-40B4-BE49-F238E27FC236}">
                <a16:creationId xmlns:a16="http://schemas.microsoft.com/office/drawing/2014/main" id="{03EF34C4-CF7E-4C0E-BD43-3C68BFABEF15}"/>
              </a:ext>
            </a:extLst>
          </p:cNvPr>
          <p:cNvSpPr txBox="1"/>
          <p:nvPr/>
        </p:nvSpPr>
        <p:spPr>
          <a:xfrm>
            <a:off x="9821684" y="3738782"/>
            <a:ext cx="1545676" cy="830997"/>
          </a:xfrm>
          <a:prstGeom prst="rect">
            <a:avLst/>
          </a:prstGeom>
          <a:noFill/>
          <a:ln w="76200">
            <a:solidFill>
              <a:srgbClr val="FF0000"/>
            </a:solidFill>
          </a:ln>
        </p:spPr>
        <p:txBody>
          <a:bodyPr wrap="square" rtlCol="0">
            <a:spAutoFit/>
          </a:bodyPr>
          <a:lstStyle/>
          <a:p>
            <a:pPr algn="ctr"/>
            <a:r>
              <a:rPr lang="en-US" sz="2400" b="1" dirty="0">
                <a:latin typeface="Garamond" panose="02020404030301010803" pitchFamily="18" charset="0"/>
              </a:rPr>
              <a:t>Maximum ∆ 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EA84AFE-8687-43E4-A79A-EF5BA3C37774}"/>
                  </a:ext>
                </a:extLst>
              </p:cNvPr>
              <p:cNvSpPr/>
              <p:nvPr/>
            </p:nvSpPr>
            <p:spPr>
              <a:xfrm>
                <a:off x="9032532" y="3791825"/>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3EA84AFE-8687-43E4-A79A-EF5BA3C37774}"/>
                  </a:ext>
                </a:extLst>
              </p:cNvPr>
              <p:cNvSpPr>
                <a:spLocks noRot="1" noChangeAspect="1" noMove="1" noResize="1" noEditPoints="1" noAdjustHandles="1" noChangeArrowheads="1" noChangeShapeType="1" noTextEdit="1"/>
              </p:cNvSpPr>
              <p:nvPr/>
            </p:nvSpPr>
            <p:spPr>
              <a:xfrm>
                <a:off x="9032532" y="3791825"/>
                <a:ext cx="734496"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6BFEBA-8E87-4335-9B44-DC2A65D970E2}"/>
                  </a:ext>
                </a:extLst>
              </p:cNvPr>
              <p:cNvSpPr/>
              <p:nvPr/>
            </p:nvSpPr>
            <p:spPr>
              <a:xfrm>
                <a:off x="9069257" y="255421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Rectangle 21">
                <a:extLst>
                  <a:ext uri="{FF2B5EF4-FFF2-40B4-BE49-F238E27FC236}">
                    <a16:creationId xmlns:a16="http://schemas.microsoft.com/office/drawing/2014/main" id="{C36BFEBA-8E87-4335-9B44-DC2A65D970E2}"/>
                  </a:ext>
                </a:extLst>
              </p:cNvPr>
              <p:cNvSpPr>
                <a:spLocks noRot="1" noChangeAspect="1" noMove="1" noResize="1" noEditPoints="1" noAdjustHandles="1" noChangeArrowheads="1" noChangeShapeType="1" noTextEdit="1"/>
              </p:cNvSpPr>
              <p:nvPr/>
            </p:nvSpPr>
            <p:spPr>
              <a:xfrm>
                <a:off x="9069257" y="2554212"/>
                <a:ext cx="734496" cy="769441"/>
              </a:xfrm>
              <a:prstGeom prst="rect">
                <a:avLst/>
              </a:prstGeom>
              <a:blipFill>
                <a:blip r:embed="rId6"/>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440A35E-E0FB-4ACA-AEA4-8FF6832A91AA}"/>
              </a:ext>
            </a:extLst>
          </p:cNvPr>
          <p:cNvCxnSpPr/>
          <p:nvPr/>
        </p:nvCxnSpPr>
        <p:spPr>
          <a:xfrm>
            <a:off x="7433733" y="4685020"/>
            <a:ext cx="3943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4D3B77-1322-4FDE-8051-A23134CEAB95}"/>
                  </a:ext>
                </a:extLst>
              </p:cNvPr>
              <p:cNvSpPr/>
              <p:nvPr/>
            </p:nvSpPr>
            <p:spPr>
              <a:xfrm>
                <a:off x="7433734" y="4750878"/>
                <a:ext cx="3943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2</m:t>
                      </m:r>
                    </m:oMath>
                  </m:oMathPara>
                </a14:m>
                <a:endParaRPr lang="en-US" sz="2400" dirty="0"/>
              </a:p>
            </p:txBody>
          </p:sp>
        </mc:Choice>
        <mc:Fallback xmlns="">
          <p:sp>
            <p:nvSpPr>
              <p:cNvPr id="24" name="Rectangle 23">
                <a:extLst>
                  <a:ext uri="{FF2B5EF4-FFF2-40B4-BE49-F238E27FC236}">
                    <a16:creationId xmlns:a16="http://schemas.microsoft.com/office/drawing/2014/main" id="{304D3B77-1322-4FDE-8051-A23134CEAB95}"/>
                  </a:ext>
                </a:extLst>
              </p:cNvPr>
              <p:cNvSpPr>
                <a:spLocks noRot="1" noChangeAspect="1" noMove="1" noResize="1" noEditPoints="1" noAdjustHandles="1" noChangeArrowheads="1" noChangeShapeType="1" noTextEdit="1"/>
              </p:cNvSpPr>
              <p:nvPr/>
            </p:nvSpPr>
            <p:spPr>
              <a:xfrm>
                <a:off x="7433734" y="4750878"/>
                <a:ext cx="39439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17FD96A-81EF-48ED-BFC5-6210F398F26B}"/>
                  </a:ext>
                </a:extLst>
              </p:cNvPr>
              <p:cNvSpPr/>
              <p:nvPr/>
            </p:nvSpPr>
            <p:spPr>
              <a:xfrm>
                <a:off x="7247815" y="5517663"/>
                <a:ext cx="906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oMath>
                  </m:oMathPara>
                </a14:m>
                <a:endParaRPr lang="en-US" sz="2800" dirty="0"/>
              </a:p>
            </p:txBody>
          </p:sp>
        </mc:Choice>
        <mc:Fallback xmlns="">
          <p:sp>
            <p:nvSpPr>
              <p:cNvPr id="25" name="Rectangle 24">
                <a:extLst>
                  <a:ext uri="{FF2B5EF4-FFF2-40B4-BE49-F238E27FC236}">
                    <a16:creationId xmlns:a16="http://schemas.microsoft.com/office/drawing/2014/main" id="{E17FD96A-81EF-48ED-BFC5-6210F398F26B}"/>
                  </a:ext>
                </a:extLst>
              </p:cNvPr>
              <p:cNvSpPr>
                <a:spLocks noRot="1" noChangeAspect="1" noMove="1" noResize="1" noEditPoints="1" noAdjustHandles="1" noChangeArrowheads="1" noChangeShapeType="1" noTextEdit="1"/>
              </p:cNvSpPr>
              <p:nvPr/>
            </p:nvSpPr>
            <p:spPr>
              <a:xfrm>
                <a:off x="7247815" y="5517663"/>
                <a:ext cx="906530" cy="523220"/>
              </a:xfrm>
              <a:prstGeom prst="rect">
                <a:avLst/>
              </a:prstGeom>
              <a:blipFill>
                <a:blip r:embed="rId8"/>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3AB7BDF-2EEE-4D60-BF84-28DF58695E2B}"/>
              </a:ext>
            </a:extLst>
          </p:cNvPr>
          <p:cNvSpPr/>
          <p:nvPr/>
        </p:nvSpPr>
        <p:spPr>
          <a:xfrm>
            <a:off x="9062993" y="4632924"/>
            <a:ext cx="685379" cy="6853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500"/>
                            </p:stCondLst>
                            <p:childTnLst>
                              <p:par>
                                <p:cTn id="59" presetID="26" presetClass="emph" presetSubtype="0" fill="hold" grpId="1" nodeType="afterEffect">
                                  <p:stCondLst>
                                    <p:cond delay="0"/>
                                  </p:stCondLst>
                                  <p:childTnLst>
                                    <p:animEffect transition="out" filter="fade">
                                      <p:cBhvr>
                                        <p:cTn id="60" dur="500" tmFilter="0, 0; .2, .5; .8, .5; 1, 0"/>
                                        <p:tgtEl>
                                          <p:spTgt spid="26"/>
                                        </p:tgtEl>
                                      </p:cBhvr>
                                    </p:animEffect>
                                    <p:animScale>
                                      <p:cBhvr>
                                        <p:cTn id="61" dur="250" autoRev="1" fill="hold"/>
                                        <p:tgtEl>
                                          <p:spTgt spid="26"/>
                                        </p:tgtEl>
                                      </p:cBhvr>
                                      <p:by x="105000" y="105000"/>
                                    </p:animScale>
                                  </p:childTnLst>
                                </p:cTn>
                              </p:par>
                              <p:par>
                                <p:cTn id="62" presetID="10" presetClass="exit" presetSubtype="0" fill="hold" grpId="2"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P spid="17" grpId="0" animBg="1"/>
      <p:bldP spid="19" grpId="0" animBg="1"/>
      <p:bldP spid="20" grpId="0" animBg="1"/>
      <p:bldP spid="3" grpId="0"/>
      <p:bldP spid="22" grpId="0"/>
      <p:bldP spid="24" grpId="0"/>
      <p:bldP spid="25" grpId="0"/>
      <p:bldP spid="26" grpId="0" animBg="1"/>
      <p:bldP spid="26" grpId="1" animBg="1"/>
      <p:bldP spid="26" grpId="2"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28F61F-CC22-4918-9F88-EC1FDA915874}"/>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2" name="Rectangle 1">
                <a:extLst>
                  <a:ext uri="{FF2B5EF4-FFF2-40B4-BE49-F238E27FC236}">
                    <a16:creationId xmlns:a16="http://schemas.microsoft.com/office/drawing/2014/main" id="{3128F61F-CC22-4918-9F88-EC1FDA915874}"/>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3"/>
                <a:stretch>
                  <a:fillRect/>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Real-Time System Model: Example Failure</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112</a:t>
            </a:fld>
            <a:endParaRPr lang="en-US" dirty="0"/>
          </a:p>
        </p:txBody>
      </p:sp>
      <p:sp>
        <p:nvSpPr>
          <p:cNvPr id="3" name="TextBox 2"/>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FF0000"/>
                </a:solidFill>
                <a:latin typeface="Garamond" panose="02020404030301010803" pitchFamily="18" charset="0"/>
              </a:rPr>
              <a:t>don’t</a:t>
            </a:r>
            <a:r>
              <a:rPr lang="en-US" sz="2800" b="1" dirty="0">
                <a:latin typeface="Garamond" panose="02020404030301010803" pitchFamily="18" charset="0"/>
              </a:rPr>
              <a:t> divide by 2</a:t>
            </a: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
        <p:nvSpPr>
          <p:cNvPr id="11" name="Rectangle 10"/>
          <p:cNvSpPr/>
          <p:nvPr/>
        </p:nvSpPr>
        <p:spPr>
          <a:xfrm>
            <a:off x="8141059" y="1880200"/>
            <a:ext cx="3810659" cy="523220"/>
          </a:xfrm>
          <a:prstGeom prst="rect">
            <a:avLst/>
          </a:prstGeom>
        </p:spPr>
        <p:txBody>
          <a:bodyPr wrap="none">
            <a:spAutoFit/>
          </a:bodyPr>
          <a:lstStyle/>
          <a:p>
            <a:r>
              <a:rPr lang="en-US" sz="2800" b="1" dirty="0">
                <a:latin typeface="Garamond" panose="02020404030301010803" pitchFamily="18" charset="0"/>
              </a:rPr>
              <a:t>Suppose period = </a:t>
            </a:r>
            <a:r>
              <a:rPr lang="el-GR" sz="2800" b="1" dirty="0">
                <a:latin typeface="Garamond" panose="02020404030301010803" pitchFamily="18" charset="0"/>
              </a:rPr>
              <a:t>δ</a:t>
            </a:r>
            <a:r>
              <a:rPr lang="en-US" sz="2800" b="1" dirty="0">
                <a:latin typeface="Garamond" panose="02020404030301010803" pitchFamily="18" charset="0"/>
              </a:rPr>
              <a:t> = 4 </a:t>
            </a:r>
            <a:endParaRPr lang="en-US" sz="2800" dirty="0"/>
          </a:p>
        </p:txBody>
      </p:sp>
      <p:grpSp>
        <p:nvGrpSpPr>
          <p:cNvPr id="15" name="Group 14"/>
          <p:cNvGrpSpPr/>
          <p:nvPr/>
        </p:nvGrpSpPr>
        <p:grpSpPr>
          <a:xfrm>
            <a:off x="2871222" y="2209719"/>
            <a:ext cx="295836" cy="320318"/>
            <a:chOff x="4807598" y="2693894"/>
            <a:chExt cx="295836" cy="320318"/>
          </a:xfrm>
        </p:grpSpPr>
        <p:cxnSp>
          <p:nvCxnSpPr>
            <p:cNvPr id="14" name="Straight Connector 13"/>
            <p:cNvCxnSpPr/>
            <p:nvPr/>
          </p:nvCxnSpPr>
          <p:spPr>
            <a:xfrm>
              <a:off x="4807598" y="2718376"/>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807598" y="2693894"/>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934E3B9E-D2F9-415A-9753-D02B71F5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p:spTree>
    <p:extLst>
      <p:ext uri="{BB962C8B-B14F-4D97-AF65-F5344CB8AC3E}">
        <p14:creationId xmlns:p14="http://schemas.microsoft.com/office/powerpoint/2010/main" val="36667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Example Success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113</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98" y="2448096"/>
            <a:ext cx="9892004" cy="4271448"/>
          </a:xfrm>
          <a:prstGeom prst="rect">
            <a:avLst/>
          </a:prstGeom>
        </p:spPr>
      </p:pic>
      <p:sp>
        <p:nvSpPr>
          <p:cNvPr id="15" name="TextBox 14"/>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do</a:t>
            </a:r>
            <a:r>
              <a:rPr lang="en-US" sz="2800" b="1" dirty="0">
                <a:latin typeface="Garamond" panose="02020404030301010803" pitchFamily="18" charset="0"/>
              </a:rPr>
              <a:t> divide by 2</a:t>
            </a:r>
          </a:p>
        </p:txBody>
      </p:sp>
      <mc:AlternateContent xmlns:mc="http://schemas.openxmlformats.org/markup-compatibility/2006" xmlns:a14="http://schemas.microsoft.com/office/drawing/2010/main">
        <mc:Choice Requires="a14">
          <p:sp>
            <p:nvSpPr>
              <p:cNvPr id="16" name="Rectangle 15"/>
              <p:cNvSpPr/>
              <p:nvPr/>
            </p:nvSpPr>
            <p:spPr>
              <a:xfrm>
                <a:off x="8141059" y="1880200"/>
                <a:ext cx="3788217" cy="719621"/>
              </a:xfrm>
              <a:prstGeom prst="rect">
                <a:avLst/>
              </a:prstGeom>
            </p:spPr>
            <p:txBody>
              <a:bodyPr wrap="none">
                <a:spAutoFit/>
              </a:bodyPr>
              <a:lstStyle/>
              <a:p>
                <a:r>
                  <a:rPr lang="en-US" sz="2800" b="1" dirty="0">
                    <a:latin typeface="Garamond" panose="02020404030301010803" pitchFamily="18" charset="0"/>
                  </a:rPr>
                  <a:t>Suppose period = </a:t>
                </a:r>
                <a14:m>
                  <m:oMath xmlns:m="http://schemas.openxmlformats.org/officeDocument/2006/math">
                    <m:f>
                      <m:fPr>
                        <m:ctrlPr>
                          <a:rPr lang="el-GR" sz="2800" b="1" i="1" dirty="0" smtClean="0">
                            <a:latin typeface="Cambria Math" panose="02040503050406030204" pitchFamily="18" charset="0"/>
                          </a:rPr>
                        </m:ctrlPr>
                      </m:fPr>
                      <m:num>
                        <m:r>
                          <a:rPr lang="el-GR" sz="2800" b="1" i="1" dirty="0">
                            <a:latin typeface="Cambria Math" panose="02040503050406030204" pitchFamily="18" charset="0"/>
                          </a:rPr>
                          <m:t>𝜹</m:t>
                        </m:r>
                      </m:num>
                      <m:den>
                        <m:r>
                          <a:rPr lang="en-US" sz="2800" b="1" i="1" dirty="0" smtClean="0">
                            <a:latin typeface="Cambria Math" panose="02040503050406030204" pitchFamily="18" charset="0"/>
                          </a:rPr>
                          <m:t>𝟐</m:t>
                        </m:r>
                      </m:den>
                    </m:f>
                  </m:oMath>
                </a14:m>
                <a:r>
                  <a:rPr lang="el-GR" sz="2800" b="1" dirty="0">
                    <a:latin typeface="Garamond" panose="02020404030301010803" pitchFamily="18" charset="0"/>
                  </a:rPr>
                  <a:t> </a:t>
                </a:r>
                <a:r>
                  <a:rPr lang="en-US" sz="2800" b="1" dirty="0">
                    <a:latin typeface="Garamond" panose="02020404030301010803" pitchFamily="18" charset="0"/>
                  </a:rPr>
                  <a:t>= 2 </a:t>
                </a:r>
                <a:endParaRPr lang="en-US"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141059" y="1880200"/>
                <a:ext cx="3788217" cy="719621"/>
              </a:xfrm>
              <a:prstGeom prst="rect">
                <a:avLst/>
              </a:prstGeom>
              <a:blipFill>
                <a:blip r:embed="rId4"/>
                <a:stretch>
                  <a:fillRect l="-3215" r="-2412" b="-1186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BD3B7CA-75AF-429F-8D7E-46E190395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8D68C43-4A84-4AA2-94CF-AAAAA593E420}"/>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11" name="Rectangle 10">
                <a:extLst>
                  <a:ext uri="{FF2B5EF4-FFF2-40B4-BE49-F238E27FC236}">
                    <a16:creationId xmlns:a16="http://schemas.microsoft.com/office/drawing/2014/main" id="{68D68C43-4A84-4AA2-94CF-AAAAA593E420}"/>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4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Utilization</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𝑠𝑐𝑑</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e>
                      </m:d>
                    </m:oMath>
                  </m:oMathPara>
                </a14:m>
                <a:br>
                  <a:rPr lang="en-US" sz="2000" dirty="0"/>
                </a:b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oMath>
                </a14:m>
                <a:r>
                  <a:rPr lang="en-US" sz="200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𝑚𝑎𝑥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𝑚𝑎𝑥</m:t>
                              </m:r>
                            </m:sub>
                          </m:sSub>
                          <m:r>
                            <a:rPr lang="en-US" sz="2000" i="1">
                              <a:latin typeface="Cambria Math" panose="02040503050406030204" pitchFamily="18" charset="0"/>
                            </a:rPr>
                            <m:t>)</m:t>
                          </m:r>
                        </m:num>
                        <m:den>
                          <m:r>
                            <a:rPr lang="en-US" sz="2000" i="1">
                              <a:latin typeface="Cambria Math" panose="02040503050406030204" pitchFamily="18" charset="0"/>
                            </a:rPr>
                            <m:t>2</m:t>
                          </m:r>
                        </m:den>
                      </m:f>
                    </m:oMath>
                  </m:oMathPara>
                </a14:m>
                <a:endParaRPr lang="en-US" sz="2000" dirty="0"/>
              </a:p>
              <a:p>
                <a:pPr marL="0" indent="0">
                  <a:lnSpc>
                    <a:spcPct val="150000"/>
                  </a:lnSpc>
                  <a:buNone/>
                </a:pPr>
                <a:r>
                  <a:rPr lang="en-US" sz="3000" dirty="0"/>
                  <a:t>Implicit deadline:</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oMath>
                  </m:oMathPara>
                </a14:m>
                <a:endParaRPr lang="en-US" sz="2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6"/>
                <a:stretch>
                  <a:fillRect l="-28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114</a:t>
            </a:fld>
            <a:endParaRPr lang="en-US" dirty="0"/>
          </a:p>
        </p:txBody>
      </p:sp>
      <mc:AlternateContent xmlns:mc="http://schemas.openxmlformats.org/markup-compatibility/2006" xmlns:a14="http://schemas.microsoft.com/office/drawing/2010/main">
        <mc:Choice Requires="a14">
          <p:sp>
            <p:nvSpPr>
              <p:cNvPr id="11" name="Content Placeholder 1"/>
              <p:cNvSpPr>
                <a:spLocks noGrp="1"/>
              </p:cNvSpPr>
              <p:nvPr>
                <p:ph sz="half" idx="1"/>
              </p:nvPr>
            </p:nvSpPr>
            <p:spPr>
              <a:xfrm>
                <a:off x="6172198" y="1825625"/>
                <a:ext cx="5181600" cy="4351338"/>
              </a:xfrm>
            </p:spPr>
            <p:txBody>
              <a:bodyPr>
                <a:normAutofit/>
              </a:bodyPr>
              <a:lstStyle/>
              <a:p>
                <a:pPr marL="0" indent="0">
                  <a:buNone/>
                </a:pPr>
                <a:r>
                  <a:rPr lang="en-US" sz="3000" dirty="0"/>
                  <a:t>Earliest Deadline First</a:t>
                </a:r>
                <a:br>
                  <a:rPr lang="en-US" sz="3000" dirty="0"/>
                </a:br>
                <a:r>
                  <a:rPr lang="en-US" sz="3000" dirty="0"/>
                  <a:t>Utilization Constraint:</a:t>
                </a:r>
              </a:p>
              <a:p>
                <a:pPr marL="0" indent="0">
                  <a:buNone/>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𝑈</m:t>
                      </m:r>
                      <m:d>
                        <m:dPr>
                          <m:ctrlPr>
                            <a:rPr lang="en-US" sz="2400" b="0" i="1" smtClean="0">
                              <a:solidFill>
                                <a:prstClr val="black"/>
                              </a:solidFill>
                              <a:latin typeface="Cambria Math" panose="02040503050406030204" pitchFamily="18" charset="0"/>
                            </a:rPr>
                          </m:ctrlPr>
                        </m:dP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nary>
                        <m:naryPr>
                          <m:chr m:val="∑"/>
                          <m:ctrlPr>
                            <a:rPr lang="en-US" sz="2400" b="0" i="1" smtClean="0">
                              <a:solidFill>
                                <a:prstClr val="black"/>
                              </a:solidFill>
                              <a:latin typeface="Cambria Math" panose="02040503050406030204" pitchFamily="18" charset="0"/>
                            </a:rPr>
                          </m:ctrlPr>
                        </m:naryPr>
                        <m:sub>
                          <m:r>
                            <a:rPr lang="en-US" sz="2400" b="0" i="1" smtClean="0">
                              <a:solidFill>
                                <a:prstClr val="black"/>
                              </a:solidFill>
                              <a:latin typeface="Cambria Math" panose="02040503050406030204" pitchFamily="18" charset="0"/>
                            </a:rPr>
                            <m:t>𝑖</m:t>
                          </m:r>
                          <m:r>
                            <a:rPr lang="en-US" sz="2400" b="0" i="1" smtClean="0">
                              <a:solidFill>
                                <a:prstClr val="black"/>
                              </a:solidFill>
                              <a:latin typeface="Cambria Math" panose="02040503050406030204" pitchFamily="18" charset="0"/>
                            </a:rPr>
                            <m:t>=1</m:t>
                          </m:r>
                        </m:sub>
                        <m:sup>
                          <m:r>
                            <a:rPr lang="en-US" sz="2400" b="0" i="1" smtClean="0">
                              <a:solidFill>
                                <a:prstClr val="black"/>
                              </a:solidFill>
                              <a:latin typeface="Cambria Math" panose="02040503050406030204" pitchFamily="18" charset="0"/>
                            </a:rPr>
                            <m:t>𝑛</m:t>
                          </m:r>
                        </m:sup>
                        <m:e>
                          <m:f>
                            <m:fPr>
                              <m:ctrlPr>
                                <a:rPr lang="en-US" sz="2400" b="0" i="1" smtClean="0">
                                  <a:solidFill>
                                    <a:prstClr val="black"/>
                                  </a:solidFill>
                                  <a:latin typeface="Cambria Math" panose="02040503050406030204" pitchFamily="18" charset="0"/>
                                </a:rPr>
                              </m:ctrlPr>
                            </m:fPr>
                            <m:num>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𝑖</m:t>
                                  </m:r>
                                </m:sub>
                              </m:sSub>
                            </m:num>
                            <m:den>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𝑝</m:t>
                                  </m:r>
                                </m:e>
                                <m:sub>
                                  <m:r>
                                    <a:rPr lang="en-US" sz="2400" b="0" i="1" smtClean="0">
                                      <a:solidFill>
                                        <a:prstClr val="black"/>
                                      </a:solidFill>
                                      <a:latin typeface="Cambria Math" panose="02040503050406030204" pitchFamily="18" charset="0"/>
                                    </a:rPr>
                                    <m:t>𝑖</m:t>
                                  </m:r>
                                </m:sub>
                              </m:sSub>
                            </m:den>
                          </m:f>
                        </m:e>
                      </m:nary>
                      <m:r>
                        <a:rPr lang="en-US" sz="2400" b="0" i="1" smtClean="0">
                          <a:solidFill>
                            <a:prstClr val="black"/>
                          </a:solidFill>
                          <a:latin typeface="Cambria Math" panose="02040503050406030204" pitchFamily="18" charset="0"/>
                        </a:rPr>
                        <m:t>≤1</m:t>
                      </m:r>
                    </m:oMath>
                  </m:oMathPara>
                </a14:m>
                <a:endParaRPr lang="en-US" sz="2400" dirty="0"/>
              </a:p>
              <a:p>
                <a:pPr marL="0" indent="0">
                  <a:buNone/>
                </a:pPr>
                <a:endParaRPr lang="en-US" dirty="0"/>
              </a:p>
              <a:p>
                <a:pPr marL="0" indent="0">
                  <a:buNone/>
                </a:pPr>
                <a:r>
                  <a:rPr lang="en-US" sz="3000" dirty="0"/>
                  <a:t>Task Utilization:</a:t>
                </a:r>
              </a:p>
              <a:p>
                <a:pPr marL="0" indent="0">
                  <a:buNone/>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2⋅</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𝑠𝑐𝑑</m:t>
                              </m:r>
                            </m:sub>
                          </m:sSub>
                        </m:num>
                        <m:den>
                          <m:r>
                            <a:rPr lang="en-US" sz="2400" b="0" i="1" smtClean="0">
                              <a:solidFill>
                                <a:prstClr val="black"/>
                              </a:solidFill>
                              <a:latin typeface="Cambria Math" panose="02040503050406030204" pitchFamily="18" charset="0"/>
                            </a:rPr>
                            <m:t>𝛿</m:t>
                          </m:r>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𝐼</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den>
                      </m:f>
                    </m:oMath>
                  </m:oMathPara>
                </a14:m>
                <a:endParaRPr lang="en-US" sz="2400" dirty="0"/>
              </a:p>
              <a:p>
                <a:endParaRPr lang="en-US" sz="4000" dirty="0"/>
              </a:p>
            </p:txBody>
          </p:sp>
        </mc:Choice>
        <mc:Fallback xmlns="">
          <p:sp>
            <p:nvSpPr>
              <p:cNvPr id="11" name="Content Placeholder 1"/>
              <p:cNvSpPr>
                <a:spLocks noGrp="1" noRot="1" noChangeAspect="1" noMove="1" noResize="1" noEditPoints="1" noAdjustHandles="1" noChangeArrowheads="1" noChangeShapeType="1" noTextEdit="1"/>
              </p:cNvSpPr>
              <p:nvPr>
                <p:ph sz="half" idx="1"/>
              </p:nvPr>
            </p:nvSpPr>
            <p:spPr>
              <a:xfrm>
                <a:off x="6172198" y="1825625"/>
                <a:ext cx="5181600" cy="4351338"/>
              </a:xfrm>
              <a:blipFill>
                <a:blip r:embed="rId7"/>
                <a:stretch>
                  <a:fillRect l="-2706" t="-2661"/>
                </a:stretch>
              </a:blipFill>
            </p:spPr>
            <p:txBody>
              <a:bodyPr/>
              <a:lstStyle/>
              <a:p>
                <a:r>
                  <a:rPr lang="en-US">
                    <a:noFill/>
                  </a:rPr>
                  <a:t> </a:t>
                </a:r>
              </a:p>
            </p:txBody>
          </p:sp>
        </mc:Fallback>
      </mc:AlternateContent>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Tree>
    <p:extLst>
      <p:ext uri="{BB962C8B-B14F-4D97-AF65-F5344CB8AC3E}">
        <p14:creationId xmlns:p14="http://schemas.microsoft.com/office/powerpoint/2010/main" val="14388321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Model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115</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13575283-D9FC-401C-A1AF-7FF3BCB36477}"/>
              </a:ext>
            </a:extLst>
          </p:cNvPr>
          <p:cNvGrpSpPr/>
          <p:nvPr/>
        </p:nvGrpSpPr>
        <p:grpSpPr>
          <a:xfrm>
            <a:off x="7323935" y="4613284"/>
            <a:ext cx="3653289" cy="919949"/>
            <a:chOff x="8005309" y="4235457"/>
            <a:chExt cx="3653289" cy="919949"/>
          </a:xfrm>
        </p:grpSpPr>
        <p:sp>
          <p:nvSpPr>
            <p:cNvPr id="6" name="Rectangle 5">
              <a:extLst>
                <a:ext uri="{FF2B5EF4-FFF2-40B4-BE49-F238E27FC236}">
                  <a16:creationId xmlns:a16="http://schemas.microsoft.com/office/drawing/2014/main" id="{061F72BF-9EE6-4923-AA6B-60BCD2EC4605}"/>
                </a:ext>
              </a:extLst>
            </p:cNvPr>
            <p:cNvSpPr/>
            <p:nvPr/>
          </p:nvSpPr>
          <p:spPr>
            <a:xfrm>
              <a:off x="8005309" y="4240368"/>
              <a:ext cx="3653289" cy="915038"/>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F1C61C-69B6-4D19-B092-792752AD6D25}"/>
                    </a:ext>
                  </a:extLst>
                </p:cNvPr>
                <p:cNvSpPr/>
                <p:nvPr/>
              </p:nvSpPr>
              <p:spPr>
                <a:xfrm>
                  <a:off x="8113983" y="4235457"/>
                  <a:ext cx="3435941" cy="85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𝑒</m:t>
                                </m:r>
                              </m:e>
                              <m:sub>
                                <m:r>
                                  <a:rPr lang="en-US" sz="2400" i="1">
                                    <a:solidFill>
                                      <a:prstClr val="black"/>
                                    </a:solidFill>
                                    <a:latin typeface="Cambria Math" panose="02040503050406030204" pitchFamily="18" charset="0"/>
                                  </a:rPr>
                                  <m:t>𝑠𝑐𝑑</m:t>
                                </m:r>
                              </m:sub>
                            </m:sSub>
                          </m:num>
                          <m:den>
                            <m:r>
                              <a:rPr lang="en-US" sz="2400" i="1">
                                <a:solidFill>
                                  <a:prstClr val="black"/>
                                </a:solidFill>
                                <a:latin typeface="Cambria Math" panose="02040503050406030204" pitchFamily="18" charset="0"/>
                              </a:rPr>
                              <m:t>𝛿</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𝐼</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𝑉</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den>
                        </m:f>
                      </m:oMath>
                    </m:oMathPara>
                  </a14:m>
                  <a:endParaRPr lang="en-US" sz="2400" dirty="0"/>
                </a:p>
              </p:txBody>
            </p:sp>
          </mc:Choice>
          <mc:Fallback xmlns="">
            <p:sp>
              <p:nvSpPr>
                <p:cNvPr id="3" name="Rectangle 2">
                  <a:extLst>
                    <a:ext uri="{FF2B5EF4-FFF2-40B4-BE49-F238E27FC236}">
                      <a16:creationId xmlns:a16="http://schemas.microsoft.com/office/drawing/2014/main" id="{AEF1C61C-69B6-4D19-B092-792752AD6D25}"/>
                    </a:ext>
                  </a:extLst>
                </p:cNvPr>
                <p:cNvSpPr>
                  <a:spLocks noRot="1" noChangeAspect="1" noMove="1" noResize="1" noEditPoints="1" noAdjustHandles="1" noChangeArrowheads="1" noChangeShapeType="1" noTextEdit="1"/>
                </p:cNvSpPr>
                <p:nvPr/>
              </p:nvSpPr>
              <p:spPr>
                <a:xfrm>
                  <a:off x="8113983" y="4235457"/>
                  <a:ext cx="3435941" cy="851708"/>
                </a:xfrm>
                <a:prstGeom prst="rect">
                  <a:avLst/>
                </a:prstGeom>
                <a:blipFill>
                  <a:blip r:embed="rId2"/>
                  <a:stretch>
                    <a:fillRect/>
                  </a:stretch>
                </a:blipFill>
              </p:spPr>
              <p:txBody>
                <a:bodyPr/>
                <a:lstStyle/>
                <a:p>
                  <a:r>
                    <a:rPr lang="en-US">
                      <a:noFill/>
                    </a:rPr>
                    <a:t> </a:t>
                  </a:r>
                </a:p>
              </p:txBody>
            </p:sp>
          </mc:Fallback>
        </mc:AlternateContent>
      </p:grpSp>
      <p:sp>
        <p:nvSpPr>
          <p:cNvPr id="10" name="Rectangle 9"/>
          <p:cNvSpPr/>
          <p:nvPr/>
        </p:nvSpPr>
        <p:spPr>
          <a:xfrm>
            <a:off x="7814204" y="2124661"/>
            <a:ext cx="2672752" cy="1365849"/>
          </a:xfrm>
          <a:prstGeom prst="rect">
            <a:avLst/>
          </a:prstGeom>
          <a:solidFill>
            <a:srgbClr val="FFD969"/>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latin typeface="Garamond" panose="02020404030301010803" pitchFamily="18" charset="0"/>
              </a:rPr>
              <a:t>Min. Time to Detection</a:t>
            </a:r>
          </a:p>
        </p:txBody>
      </p:sp>
      <p:grpSp>
        <p:nvGrpSpPr>
          <p:cNvPr id="20" name="Group 19"/>
          <p:cNvGrpSpPr/>
          <p:nvPr/>
        </p:nvGrpSpPr>
        <p:grpSpPr>
          <a:xfrm>
            <a:off x="1214776" y="432829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18" name="Straight Arrow Connector 17"/>
          <p:cNvCxnSpPr>
            <a:cxnSpLocks/>
          </p:cNvCxnSpPr>
          <p:nvPr/>
        </p:nvCxnSpPr>
        <p:spPr>
          <a:xfrm flipH="1">
            <a:off x="6434489" y="3224359"/>
            <a:ext cx="998120" cy="605462"/>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6"/>
          <p:cNvPicPr>
            <a:picLocks noChangeAspect="1"/>
          </p:cNvPicPr>
          <p:nvPr/>
        </p:nvPicPr>
        <p:blipFill>
          <a:blip r:embed="rId4"/>
          <a:stretch>
            <a:fillRect/>
          </a:stretch>
        </p:blipFill>
        <p:spPr>
          <a:xfrm>
            <a:off x="1339446" y="2137223"/>
            <a:ext cx="1371049" cy="1310077"/>
          </a:xfrm>
          <a:prstGeom prst="rect">
            <a:avLst/>
          </a:prstGeom>
          <a:ln w="76200">
            <a:solidFill>
              <a:srgbClr val="0C544A"/>
            </a:solidFill>
          </a:ln>
        </p:spPr>
      </p:pic>
      <p:cxnSp>
        <p:nvCxnSpPr>
          <p:cNvPr id="28" name="Straight Arrow Connector 27"/>
          <p:cNvCxnSpPr>
            <a:cxnSpLocks/>
          </p:cNvCxnSpPr>
          <p:nvPr/>
        </p:nvCxnSpPr>
        <p:spPr>
          <a:xfrm>
            <a:off x="2970669" y="2807587"/>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993410" y="3611021"/>
            <a:ext cx="0" cy="597966"/>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4918" y="4420468"/>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p:cxnSp>
        <p:nvCxnSpPr>
          <p:cNvPr id="26" name="Straight Arrow Connector 25">
            <a:extLst>
              <a:ext uri="{FF2B5EF4-FFF2-40B4-BE49-F238E27FC236}">
                <a16:creationId xmlns:a16="http://schemas.microsoft.com/office/drawing/2014/main" id="{CD8B79DF-81FC-4DA3-B3B6-4640B2650C80}"/>
              </a:ext>
            </a:extLst>
          </p:cNvPr>
          <p:cNvCxnSpPr>
            <a:cxnSpLocks/>
          </p:cNvCxnSpPr>
          <p:nvPr/>
        </p:nvCxnSpPr>
        <p:spPr>
          <a:xfrm>
            <a:off x="2970669" y="506847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6F6D577-8B6E-43A1-B734-01B55B6A6EB3}"/>
              </a:ext>
            </a:extLst>
          </p:cNvPr>
          <p:cNvCxnSpPr>
            <a:cxnSpLocks/>
          </p:cNvCxnSpPr>
          <p:nvPr/>
        </p:nvCxnSpPr>
        <p:spPr>
          <a:xfrm>
            <a:off x="9150580" y="3611020"/>
            <a:ext cx="0" cy="809448"/>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6F65B0-E818-4DF0-9285-A0ED4E6501DB}"/>
              </a:ext>
            </a:extLst>
          </p:cNvPr>
          <p:cNvGrpSpPr/>
          <p:nvPr/>
        </p:nvGrpSpPr>
        <p:grpSpPr>
          <a:xfrm>
            <a:off x="3944918" y="2113941"/>
            <a:ext cx="2219195" cy="1356640"/>
            <a:chOff x="3921783" y="2137223"/>
            <a:chExt cx="2219195" cy="1356640"/>
          </a:xfrm>
        </p:grpSpPr>
        <p:sp>
          <p:nvSpPr>
            <p:cNvPr id="33" name="TextBox 32">
              <a:extLst>
                <a:ext uri="{FF2B5EF4-FFF2-40B4-BE49-F238E27FC236}">
                  <a16:creationId xmlns:a16="http://schemas.microsoft.com/office/drawing/2014/main" id="{74D5A56E-33B0-4D34-9C47-AD274777A175}"/>
                </a:ext>
              </a:extLst>
            </p:cNvPr>
            <p:cNvSpPr txBox="1"/>
            <p:nvPr/>
          </p:nvSpPr>
          <p:spPr>
            <a:xfrm>
              <a:off x="3946358" y="2137223"/>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sp>
          <p:nvSpPr>
            <p:cNvPr id="34" name="TextBox 33">
              <a:extLst>
                <a:ext uri="{FF2B5EF4-FFF2-40B4-BE49-F238E27FC236}">
                  <a16:creationId xmlns:a16="http://schemas.microsoft.com/office/drawing/2014/main" id="{C04A7199-7ED4-4612-9058-B1D3B7FFC1F3}"/>
                </a:ext>
              </a:extLst>
            </p:cNvPr>
            <p:cNvSpPr txBox="1"/>
            <p:nvPr/>
          </p:nvSpPr>
          <p:spPr>
            <a:xfrm>
              <a:off x="3921783" y="3001420"/>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D9B04EA-A26C-4D99-BCA6-F14C36844928}"/>
                  </a:ext>
                </a:extLst>
              </p:cNvPr>
              <p:cNvSpPr/>
              <p:nvPr/>
            </p:nvSpPr>
            <p:spPr>
              <a:xfrm>
                <a:off x="4687267" y="352115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0" name="Rectangle 29">
                <a:extLst>
                  <a:ext uri="{FF2B5EF4-FFF2-40B4-BE49-F238E27FC236}">
                    <a16:creationId xmlns:a16="http://schemas.microsoft.com/office/drawing/2014/main" id="{2D9B04EA-A26C-4D99-BCA6-F14C36844928}"/>
                  </a:ext>
                </a:extLst>
              </p:cNvPr>
              <p:cNvSpPr>
                <a:spLocks noRot="1" noChangeAspect="1" noMove="1" noResize="1" noEditPoints="1" noAdjustHandles="1" noChangeArrowheads="1" noChangeShapeType="1" noTextEdit="1"/>
              </p:cNvSpPr>
              <p:nvPr/>
            </p:nvSpPr>
            <p:spPr>
              <a:xfrm>
                <a:off x="4687267" y="3521152"/>
                <a:ext cx="734496" cy="76944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5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Inductance vs Utilization Relationship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116</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3" name="Group 12">
            <a:extLst>
              <a:ext uri="{FF2B5EF4-FFF2-40B4-BE49-F238E27FC236}">
                <a16:creationId xmlns:a16="http://schemas.microsoft.com/office/drawing/2014/main" id="{D41DE327-ED0B-44FC-8488-28B1143FC2D8}"/>
              </a:ext>
            </a:extLst>
          </p:cNvPr>
          <p:cNvGrpSpPr/>
          <p:nvPr/>
        </p:nvGrpSpPr>
        <p:grpSpPr>
          <a:xfrm>
            <a:off x="838200" y="4461164"/>
            <a:ext cx="10528728" cy="1634835"/>
            <a:chOff x="838200" y="4461164"/>
            <a:chExt cx="10528728" cy="1634835"/>
          </a:xfrm>
        </p:grpSpPr>
        <p:sp>
          <p:nvSpPr>
            <p:cNvPr id="2" name="Rectangle 1"/>
            <p:cNvSpPr/>
            <p:nvPr/>
          </p:nvSpPr>
          <p:spPr>
            <a:xfrm>
              <a:off x="838200" y="5001490"/>
              <a:ext cx="10528728" cy="1094509"/>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Short-circuit task utilization may be traded</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with inductor size and thus board space consumed</a:t>
              </a:r>
            </a:p>
          </p:txBody>
        </p:sp>
        <p:sp>
          <p:nvSpPr>
            <p:cNvPr id="7" name="Rectangle 6"/>
            <p:cNvSpPr/>
            <p:nvPr/>
          </p:nvSpPr>
          <p:spPr>
            <a:xfrm>
              <a:off x="838200" y="4461164"/>
              <a:ext cx="10528728" cy="540326"/>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Primary Contribution:</a:t>
              </a:r>
            </a:p>
          </p:txBody>
        </p:sp>
      </p:grpSp>
      <p:grpSp>
        <p:nvGrpSpPr>
          <p:cNvPr id="10" name="Group 9">
            <a:extLst>
              <a:ext uri="{FF2B5EF4-FFF2-40B4-BE49-F238E27FC236}">
                <a16:creationId xmlns:a16="http://schemas.microsoft.com/office/drawing/2014/main" id="{22D189C4-2CEF-4FBB-89B1-C974C009FE11}"/>
              </a:ext>
            </a:extLst>
          </p:cNvPr>
          <p:cNvGrpSpPr/>
          <p:nvPr/>
        </p:nvGrpSpPr>
        <p:grpSpPr>
          <a:xfrm>
            <a:off x="825070" y="2166823"/>
            <a:ext cx="10541858" cy="1704975"/>
            <a:chOff x="825070" y="2340559"/>
            <a:chExt cx="10541858" cy="1704975"/>
          </a:xfrm>
        </p:grpSpPr>
        <p:sp>
          <p:nvSpPr>
            <p:cNvPr id="8" name="Rectangle 7">
              <a:extLst>
                <a:ext uri="{FF2B5EF4-FFF2-40B4-BE49-F238E27FC236}">
                  <a16:creationId xmlns:a16="http://schemas.microsoft.com/office/drawing/2014/main" id="{1994FAE9-4A93-4153-B35A-5D718FF4434B}"/>
                </a:ext>
              </a:extLst>
            </p:cNvPr>
            <p:cNvSpPr/>
            <p:nvPr/>
          </p:nvSpPr>
          <p:spPr>
            <a:xfrm>
              <a:off x="825070" y="2340559"/>
              <a:ext cx="10541858" cy="1704975"/>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0A653-9DB0-404A-8F23-DB2F7C085B3A}"/>
                    </a:ext>
                  </a:extLst>
                </p:cNvPr>
                <p:cNvSpPr txBox="1"/>
                <p:nvPr/>
              </p:nvSpPr>
              <p:spPr>
                <a:xfrm>
                  <a:off x="1042332" y="2376172"/>
                  <a:ext cx="10120463" cy="1525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ℓ</m:t>
                            </m:r>
                          </m:num>
                          <m:den>
                            <m:r>
                              <a:rPr lang="en-US" sz="4800" b="0" i="1" smtClean="0">
                                <a:latin typeface="Cambria Math" panose="02040503050406030204" pitchFamily="18" charset="0"/>
                              </a:rPr>
                              <m:t>𝜇</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𝑁</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𝐴</m:t>
                            </m:r>
                          </m:den>
                        </m:f>
                        <m:r>
                          <a:rPr lang="en-US" sz="4800" b="0" i="1" smtClean="0">
                            <a:latin typeface="Cambria Math" panose="02040503050406030204" pitchFamily="18" charset="0"/>
                          </a:rPr>
                          <m:t>)</m:t>
                        </m:r>
                      </m:oMath>
                    </m:oMathPara>
                  </a14:m>
                  <a:endParaRPr lang="en-US" sz="4800" dirty="0"/>
                </a:p>
              </p:txBody>
            </p:sp>
          </mc:Choice>
          <mc:Fallback xmlns="">
            <p:sp>
              <p:nvSpPr>
                <p:cNvPr id="6" name="TextBox 5">
                  <a:extLst>
                    <a:ext uri="{FF2B5EF4-FFF2-40B4-BE49-F238E27FC236}">
                      <a16:creationId xmlns:a16="http://schemas.microsoft.com/office/drawing/2014/main" id="{DB60A653-9DB0-404A-8F23-DB2F7C085B3A}"/>
                    </a:ext>
                  </a:extLst>
                </p:cNvPr>
                <p:cNvSpPr txBox="1">
                  <a:spLocks noRot="1" noChangeAspect="1" noMove="1" noResize="1" noEditPoints="1" noAdjustHandles="1" noChangeArrowheads="1" noChangeShapeType="1" noTextEdit="1"/>
                </p:cNvSpPr>
                <p:nvPr/>
              </p:nvSpPr>
              <p:spPr>
                <a:xfrm>
                  <a:off x="1042332" y="2376172"/>
                  <a:ext cx="10120463" cy="1525739"/>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28D7EA4-5D21-4227-9A12-2647E58639E3}"/>
                  </a:ext>
                </a:extLst>
              </p:cNvPr>
              <p:cNvSpPr/>
              <p:nvPr/>
            </p:nvSpPr>
            <p:spPr>
              <a:xfrm>
                <a:off x="973717" y="2164381"/>
                <a:ext cx="6687344" cy="1611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𝑈</m:t>
                      </m:r>
                      <m:d>
                        <m:dPr>
                          <m:ctrlPr>
                            <a:rPr lang="en-US" sz="4800" i="1">
                              <a:solidFill>
                                <a:prstClr val="black"/>
                              </a:solidFill>
                              <a:latin typeface="Cambria Math" panose="02040503050406030204" pitchFamily="18" charset="0"/>
                            </a:rPr>
                          </m:ctrlPr>
                        </m:dPr>
                        <m:e>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𝑇</m:t>
                              </m:r>
                            </m:e>
                            <m:sub>
                              <m:r>
                                <a:rPr lang="en-US" sz="4800" i="1">
                                  <a:solidFill>
                                    <a:prstClr val="black"/>
                                  </a:solidFill>
                                  <a:latin typeface="Cambria Math" panose="02040503050406030204" pitchFamily="18" charset="0"/>
                                </a:rPr>
                                <m:t>𝑠𝑐𝑑</m:t>
                              </m:r>
                            </m:sub>
                          </m:sSub>
                        </m:e>
                      </m:d>
                      <m:r>
                        <a:rPr lang="en-US" sz="4800" i="1">
                          <a:solidFill>
                            <a:prstClr val="black"/>
                          </a:solidFill>
                          <a:latin typeface="Cambria Math" panose="02040503050406030204" pitchFamily="18" charset="0"/>
                        </a:rPr>
                        <m:t>=</m:t>
                      </m:r>
                      <m:f>
                        <m:fPr>
                          <m:ctrlPr>
                            <a:rPr lang="en-US" sz="4800" i="1">
                              <a:solidFill>
                                <a:prstClr val="black"/>
                              </a:solidFill>
                              <a:latin typeface="Cambria Math" panose="02040503050406030204" pitchFamily="18" charset="0"/>
                            </a:rPr>
                          </m:ctrlPr>
                        </m:fPr>
                        <m:num>
                          <m:r>
                            <a:rPr lang="en-US" sz="4800" i="1">
                              <a:solidFill>
                                <a:prstClr val="black"/>
                              </a:solidFill>
                              <a:latin typeface="Cambria Math" panose="02040503050406030204" pitchFamily="18" charset="0"/>
                            </a:rPr>
                            <m:t>2⋅</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𝑒</m:t>
                              </m:r>
                            </m:e>
                            <m:sub>
                              <m:r>
                                <a:rPr lang="en-US" sz="4800" i="1">
                                  <a:solidFill>
                                    <a:prstClr val="black"/>
                                  </a:solidFill>
                                  <a:latin typeface="Cambria Math" panose="02040503050406030204" pitchFamily="18" charset="0"/>
                                </a:rPr>
                                <m:t>𝑠𝑐𝑑</m:t>
                              </m:r>
                            </m:sub>
                          </m:sSub>
                        </m:num>
                        <m:den>
                          <m:r>
                            <a:rPr lang="en-US" sz="4800" i="1">
                              <a:solidFill>
                                <a:prstClr val="black"/>
                              </a:solidFill>
                              <a:latin typeface="Cambria Math" panose="02040503050406030204" pitchFamily="18" charset="0"/>
                            </a:rPr>
                            <m:t>𝛿</m:t>
                          </m:r>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𝐼</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𝑉</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den>
                      </m:f>
                    </m:oMath>
                  </m:oMathPara>
                </a14:m>
                <a:endParaRPr lang="en-US" sz="4800" dirty="0"/>
              </a:p>
            </p:txBody>
          </p:sp>
        </mc:Choice>
        <mc:Fallback xmlns="">
          <p:sp>
            <p:nvSpPr>
              <p:cNvPr id="11" name="Rectangle 10">
                <a:extLst>
                  <a:ext uri="{FF2B5EF4-FFF2-40B4-BE49-F238E27FC236}">
                    <a16:creationId xmlns:a16="http://schemas.microsoft.com/office/drawing/2014/main" id="{728D7EA4-5D21-4227-9A12-2647E58639E3}"/>
                  </a:ext>
                </a:extLst>
              </p:cNvPr>
              <p:cNvSpPr>
                <a:spLocks noRot="1" noChangeAspect="1" noMove="1" noResize="1" noEditPoints="1" noAdjustHandles="1" noChangeArrowheads="1" noChangeShapeType="1" noTextEdit="1"/>
              </p:cNvSpPr>
              <p:nvPr/>
            </p:nvSpPr>
            <p:spPr>
              <a:xfrm>
                <a:off x="973717" y="2164381"/>
                <a:ext cx="6687344" cy="1611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600CCA0-4424-4DB3-B7AA-0A78F475E7B1}"/>
                  </a:ext>
                </a:extLst>
              </p:cNvPr>
              <p:cNvSpPr/>
              <p:nvPr/>
            </p:nvSpPr>
            <p:spPr>
              <a:xfrm>
                <a:off x="5690336" y="4783706"/>
                <a:ext cx="500329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𝛿</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𝑐𝑟𝑖𝑡</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den>
                      </m:f>
                      <m:r>
                        <a:rPr lang="en-US" sz="2800" i="1">
                          <a:latin typeface="Cambria Math" panose="02040503050406030204" pitchFamily="18" charset="0"/>
                        </a:rPr>
                        <m:t>⋅</m:t>
                      </m:r>
                      <m:r>
                        <a:rPr lang="en-US" sz="2800" i="1">
                          <a:latin typeface="Cambria Math" panose="02040503050406030204" pitchFamily="18" charset="0"/>
                        </a:rPr>
                        <m:t>𝐿</m:t>
                      </m:r>
                    </m:oMath>
                  </m:oMathPara>
                </a14:m>
                <a:endParaRPr lang="en-US" sz="2800" dirty="0"/>
              </a:p>
            </p:txBody>
          </p:sp>
        </mc:Choice>
        <mc:Fallback xmlns="">
          <p:sp>
            <p:nvSpPr>
              <p:cNvPr id="14" name="Rectangle 13">
                <a:extLst>
                  <a:ext uri="{FF2B5EF4-FFF2-40B4-BE49-F238E27FC236}">
                    <a16:creationId xmlns:a16="http://schemas.microsoft.com/office/drawing/2014/main" id="{E600CCA0-4424-4DB3-B7AA-0A78F475E7B1}"/>
                  </a:ext>
                </a:extLst>
              </p:cNvPr>
              <p:cNvSpPr>
                <a:spLocks noRot="1" noChangeAspect="1" noMove="1" noResize="1" noEditPoints="1" noAdjustHandles="1" noChangeArrowheads="1" noChangeShapeType="1" noTextEdit="1"/>
              </p:cNvSpPr>
              <p:nvPr/>
            </p:nvSpPr>
            <p:spPr>
              <a:xfrm>
                <a:off x="5690336" y="4783706"/>
                <a:ext cx="5003293" cy="9717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21768D-67E7-45F5-A314-5DA980977625}"/>
                  </a:ext>
                </a:extLst>
              </p:cNvPr>
              <p:cNvSpPr txBox="1"/>
              <p:nvPr/>
            </p:nvSpPr>
            <p:spPr>
              <a:xfrm>
                <a:off x="1047749" y="2212536"/>
                <a:ext cx="8940461" cy="1512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r>
                        <a:rPr lang="en-US" sz="4800" b="0" i="1" smtClean="0">
                          <a:latin typeface="Cambria Math" panose="02040503050406030204" pitchFamily="18" charset="0"/>
                        </a:rPr>
                        <m:t>𝐿</m:t>
                      </m:r>
                      <m:r>
                        <a:rPr lang="en-US" sz="4800" b="0" i="1" smtClean="0">
                          <a:latin typeface="Cambria Math" panose="02040503050406030204" pitchFamily="18" charset="0"/>
                        </a:rPr>
                        <m:t>)</m:t>
                      </m:r>
                    </m:oMath>
                  </m:oMathPara>
                </a14:m>
                <a:endParaRPr lang="en-US" sz="4800" dirty="0"/>
              </a:p>
            </p:txBody>
          </p:sp>
        </mc:Choice>
        <mc:Fallback xmlns="">
          <p:sp>
            <p:nvSpPr>
              <p:cNvPr id="16" name="TextBox 15">
                <a:extLst>
                  <a:ext uri="{FF2B5EF4-FFF2-40B4-BE49-F238E27FC236}">
                    <a16:creationId xmlns:a16="http://schemas.microsoft.com/office/drawing/2014/main" id="{7621768D-67E7-45F5-A314-5DA980977625}"/>
                  </a:ext>
                </a:extLst>
              </p:cNvPr>
              <p:cNvSpPr txBox="1">
                <a:spLocks noRot="1" noChangeAspect="1" noMove="1" noResize="1" noEditPoints="1" noAdjustHandles="1" noChangeArrowheads="1" noChangeShapeType="1" noTextEdit="1"/>
              </p:cNvSpPr>
              <p:nvPr/>
            </p:nvSpPr>
            <p:spPr>
              <a:xfrm>
                <a:off x="1047749" y="2212536"/>
                <a:ext cx="8940461" cy="15124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E8778AE-3CAC-4CBE-96D6-EA20638E3A16}"/>
                  </a:ext>
                </a:extLst>
              </p:cNvPr>
              <p:cNvSpPr/>
              <p:nvPr/>
            </p:nvSpPr>
            <p:spPr>
              <a:xfrm>
                <a:off x="2738858" y="4735762"/>
                <a:ext cx="189802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𝐿</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𝜇</m:t>
                          </m:r>
                          <m:sSup>
                            <m:sSupPr>
                              <m:ctrlPr>
                                <a:rPr lang="en-US" sz="2800" i="1">
                                  <a:latin typeface="Cambria Math" panose="02040503050406030204" pitchFamily="18" charset="0"/>
                                </a:rPr>
                              </m:ctrlPr>
                            </m:sSupPr>
                            <m:e>
                              <m:r>
                                <a:rPr lang="en-US" sz="2800" i="1">
                                  <a:latin typeface="Cambria Math" panose="02040503050406030204" pitchFamily="18" charset="0"/>
                                </a:rPr>
                                <m:t>𝑁</m:t>
                              </m:r>
                            </m:e>
                            <m:sup>
                              <m:r>
                                <a:rPr lang="en-US" sz="2800" i="1">
                                  <a:latin typeface="Cambria Math" panose="02040503050406030204" pitchFamily="18" charset="0"/>
                                </a:rPr>
                                <m:t>2</m:t>
                              </m:r>
                            </m:sup>
                          </m:sSup>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ℓ</m:t>
                          </m:r>
                        </m:den>
                      </m:f>
                    </m:oMath>
                  </m:oMathPara>
                </a14:m>
                <a:endParaRPr lang="en-US" sz="2800" dirty="0"/>
              </a:p>
            </p:txBody>
          </p:sp>
        </mc:Choice>
        <mc:Fallback xmlns="">
          <p:sp>
            <p:nvSpPr>
              <p:cNvPr id="15" name="Rectangle 14">
                <a:extLst>
                  <a:ext uri="{FF2B5EF4-FFF2-40B4-BE49-F238E27FC236}">
                    <a16:creationId xmlns:a16="http://schemas.microsoft.com/office/drawing/2014/main" id="{9E8778AE-3CAC-4CBE-96D6-EA20638E3A16}"/>
                  </a:ext>
                </a:extLst>
              </p:cNvPr>
              <p:cNvSpPr>
                <a:spLocks noRot="1" noChangeAspect="1" noMove="1" noResize="1" noEditPoints="1" noAdjustHandles="1" noChangeArrowheads="1" noChangeShapeType="1" noTextEdit="1"/>
              </p:cNvSpPr>
              <p:nvPr/>
            </p:nvSpPr>
            <p:spPr>
              <a:xfrm>
                <a:off x="2738858" y="4735762"/>
                <a:ext cx="1898020" cy="9569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5881989-9CDC-4C60-B4C5-E67A37614BEE}"/>
                  </a:ext>
                </a:extLst>
              </p:cNvPr>
              <p:cNvSpPr txBox="1"/>
              <p:nvPr/>
            </p:nvSpPr>
            <p:spPr>
              <a:xfrm>
                <a:off x="2834403" y="4832826"/>
                <a:ext cx="1706930" cy="892552"/>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Maximum ∆I </a:t>
                </a:r>
                <a14:m>
                  <m:oMath xmlns:m="http://schemas.openxmlformats.org/officeDocument/2006/math">
                    <m:r>
                      <a:rPr lang="en-US" sz="2600" b="1" i="1">
                        <a:latin typeface="Cambria Math" panose="02040503050406030204" pitchFamily="18" charset="0"/>
                        <a:ea typeface="Cambria Math" panose="02040503050406030204" pitchFamily="18" charset="0"/>
                      </a:rPr>
                      <m:t>∝</m:t>
                    </m:r>
                  </m:oMath>
                </a14:m>
                <a:r>
                  <a:rPr lang="en-US" sz="2600" b="1" dirty="0">
                    <a:latin typeface="Garamond" panose="02020404030301010803" pitchFamily="18" charset="0"/>
                  </a:rPr>
                  <a:t> L</a:t>
                </a:r>
              </a:p>
            </p:txBody>
          </p:sp>
        </mc:Choice>
        <mc:Fallback xmlns="">
          <p:sp>
            <p:nvSpPr>
              <p:cNvPr id="18" name="TextBox 17">
                <a:extLst>
                  <a:ext uri="{FF2B5EF4-FFF2-40B4-BE49-F238E27FC236}">
                    <a16:creationId xmlns:a16="http://schemas.microsoft.com/office/drawing/2014/main" id="{65881989-9CDC-4C60-B4C5-E67A37614BEE}"/>
                  </a:ext>
                </a:extLst>
              </p:cNvPr>
              <p:cNvSpPr txBox="1">
                <a:spLocks noRot="1" noChangeAspect="1" noMove="1" noResize="1" noEditPoints="1" noAdjustHandles="1" noChangeArrowheads="1" noChangeShapeType="1" noTextEdit="1"/>
              </p:cNvSpPr>
              <p:nvPr/>
            </p:nvSpPr>
            <p:spPr>
              <a:xfrm>
                <a:off x="2834403" y="4832826"/>
                <a:ext cx="1706930" cy="892552"/>
              </a:xfrm>
              <a:prstGeom prst="rect">
                <a:avLst/>
              </a:prstGeom>
              <a:blipFill>
                <a:blip r:embed="rId8"/>
                <a:stretch>
                  <a:fillRect l="-2389" t="-1887" r="-6485" b="-10692"/>
                </a:stretch>
              </a:blipFill>
              <a:ln w="76200">
                <a:solidFill>
                  <a:srgbClr val="FF0000"/>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497D90B-595B-4F28-8CF4-AA4838BB4957}"/>
              </a:ext>
            </a:extLst>
          </p:cNvPr>
          <p:cNvGrpSpPr/>
          <p:nvPr/>
        </p:nvGrpSpPr>
        <p:grpSpPr>
          <a:xfrm>
            <a:off x="263698" y="4581295"/>
            <a:ext cx="1557268" cy="1358790"/>
            <a:chOff x="937846" y="3196492"/>
            <a:chExt cx="1961661" cy="1711642"/>
          </a:xfrm>
        </p:grpSpPr>
        <p:sp>
          <p:nvSpPr>
            <p:cNvPr id="20" name="Rectangle 19">
              <a:extLst>
                <a:ext uri="{FF2B5EF4-FFF2-40B4-BE49-F238E27FC236}">
                  <a16:creationId xmlns:a16="http://schemas.microsoft.com/office/drawing/2014/main" id="{0E7D86EB-E8A2-4058-B546-3F24CE55DD3E}"/>
                </a:ext>
              </a:extLst>
            </p:cNvPr>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8">
              <a:extLst>
                <a:ext uri="{FF2B5EF4-FFF2-40B4-BE49-F238E27FC236}">
                  <a16:creationId xmlns:a16="http://schemas.microsoft.com/office/drawing/2014/main" id="{18EC9600-DDA9-4769-A3E9-50AC1D42E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23" name="Straight Arrow Connector 22">
            <a:extLst>
              <a:ext uri="{FF2B5EF4-FFF2-40B4-BE49-F238E27FC236}">
                <a16:creationId xmlns:a16="http://schemas.microsoft.com/office/drawing/2014/main" id="{23E3F790-6ACD-4F97-9C3B-06CA42A62288}"/>
              </a:ext>
            </a:extLst>
          </p:cNvPr>
          <p:cNvCxnSpPr>
            <a:cxnSpLocks/>
          </p:cNvCxnSpPr>
          <p:nvPr/>
        </p:nvCxnSpPr>
        <p:spPr>
          <a:xfrm>
            <a:off x="1986584" y="5279102"/>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7742D0-80C8-40BF-8D0D-4605D61641B9}"/>
              </a:ext>
            </a:extLst>
          </p:cNvPr>
          <p:cNvCxnSpPr>
            <a:cxnSpLocks/>
          </p:cNvCxnSpPr>
          <p:nvPr/>
        </p:nvCxnSpPr>
        <p:spPr>
          <a:xfrm>
            <a:off x="4774734" y="5260689"/>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par>
                          <p:cTn id="46" fill="hold">
                            <p:stCondLst>
                              <p:cond delay="1000"/>
                            </p:stCondLst>
                            <p:childTnLst>
                              <p:par>
                                <p:cTn id="47" presetID="10" presetClass="exit" presetSubtype="0" fill="hold" grpId="1" nodeType="after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par>
                          <p:cTn id="71" fill="hold">
                            <p:stCondLst>
                              <p:cond delay="1000"/>
                            </p:stCondLst>
                            <p:childTnLst>
                              <p:par>
                                <p:cTn id="72" presetID="10" presetClass="exit" presetSubtype="0" fill="hold" nodeType="after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6" grpId="0"/>
      <p:bldP spid="16" grpId="1"/>
      <p:bldP spid="15" grpId="0"/>
      <p:bldP spid="15" grpId="1"/>
      <p:bldP spid="18" grpId="0" animBg="1"/>
      <p:bldP spid="18"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Evaluation and Results</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117</a:t>
            </a:fld>
            <a:endParaRPr lang="en-US" dirty="0"/>
          </a:p>
        </p:txBody>
      </p:sp>
    </p:spTree>
    <p:extLst>
      <p:ext uri="{BB962C8B-B14F-4D97-AF65-F5344CB8AC3E}">
        <p14:creationId xmlns:p14="http://schemas.microsoft.com/office/powerpoint/2010/main" val="4529423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 Setup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118</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907981" y="1751973"/>
            <a:ext cx="6041366" cy="4323820"/>
          </a:xfrm>
          <a:prstGeom prst="rect">
            <a:avLst/>
          </a:prstGeom>
          <a:ln w="76200">
            <a:solidFill>
              <a:srgbClr val="0C544A"/>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143" y="2446284"/>
            <a:ext cx="3387655" cy="3229897"/>
          </a:xfrm>
          <a:prstGeom prst="rect">
            <a:avLst/>
          </a:prstGeom>
        </p:spPr>
      </p:pic>
      <p:sp>
        <p:nvSpPr>
          <p:cNvPr id="17" name="Rectangle 16"/>
          <p:cNvSpPr/>
          <p:nvPr/>
        </p:nvSpPr>
        <p:spPr>
          <a:xfrm>
            <a:off x="8393502" y="2931173"/>
            <a:ext cx="464017" cy="464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93501" y="4670833"/>
            <a:ext cx="464017" cy="4640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46710" y="1912305"/>
            <a:ext cx="969034" cy="6491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43550" y="2236862"/>
            <a:ext cx="1391730" cy="5607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20351" y="2313319"/>
            <a:ext cx="969034" cy="124939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50030" y="3064996"/>
            <a:ext cx="398253" cy="53483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219422" y="3027872"/>
            <a:ext cx="1297208" cy="203583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11113" y="2832083"/>
            <a:ext cx="598155" cy="95753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00220" y="4439010"/>
            <a:ext cx="969034" cy="1370135"/>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5044" y="2821352"/>
            <a:ext cx="1664899" cy="778481"/>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0187" y="3654630"/>
            <a:ext cx="1898095" cy="20358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48282" y="3967851"/>
            <a:ext cx="2812212" cy="147803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790314" y="3449866"/>
            <a:ext cx="1429108"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57607" y="3234495"/>
            <a:ext cx="440843"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Processor: PIC18F45K20    Speed: 64MHz    ADC: 10-bit</a:t>
            </a:r>
          </a:p>
        </p:txBody>
      </p:sp>
    </p:spTree>
    <p:extLst>
      <p:ext uri="{BB962C8B-B14F-4D97-AF65-F5344CB8AC3E}">
        <p14:creationId xmlns:p14="http://schemas.microsoft.com/office/powerpoint/2010/main" val="36087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xit" presetSubtype="0" fill="hold" grpId="1" nodeType="with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xit" presetSubtype="0" fill="hold" grpId="1" nodeType="withEffect">
                                  <p:stCondLst>
                                    <p:cond delay="0"/>
                                  </p:stCondLst>
                                  <p:childTnLst>
                                    <p:animEffect transition="out" filter="fade">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Experimentation: FUL and HSF Shorts</a:t>
            </a:r>
          </a:p>
        </p:txBody>
      </p:sp>
      <p:sp>
        <p:nvSpPr>
          <p:cNvPr id="8" name="Content Placeholder 7"/>
          <p:cNvSpPr>
            <a:spLocks noGrp="1"/>
          </p:cNvSpPr>
          <p:nvPr>
            <p:ph sz="half" idx="2"/>
          </p:nvPr>
        </p:nvSpPr>
        <p:spPr>
          <a:xfrm>
            <a:off x="838200" y="5210000"/>
            <a:ext cx="11353800" cy="1286049"/>
          </a:xfrm>
        </p:spPr>
        <p:txBody>
          <a:bodyPr>
            <a:normAutofit/>
          </a:bodyPr>
          <a:lstStyle/>
          <a:p>
            <a:r>
              <a:rPr lang="en-US" dirty="0"/>
              <a:t> </a:t>
            </a:r>
            <a:r>
              <a:rPr lang="en-US" sz="2400" dirty="0"/>
              <a:t>Experiment 1 : Fault Under Load (FUL); Experiment 2 : Hard-Switching Fault (HSF)</a:t>
            </a:r>
          </a:p>
          <a:p>
            <a:r>
              <a:rPr lang="en-US" sz="2400" b="1" dirty="0"/>
              <a:t> </a:t>
            </a:r>
            <a:r>
              <a:rPr lang="en-US" b="1" dirty="0"/>
              <a:t>Critical current is 150 mA</a:t>
            </a:r>
          </a:p>
          <a:p>
            <a:pPr marL="0" indent="0">
              <a:buNone/>
            </a:pPr>
            <a:endParaRPr lang="en-US" sz="24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119</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3" name="Picture 2"/>
          <p:cNvPicPr>
            <a:picLocks noChangeAspect="1"/>
          </p:cNvPicPr>
          <p:nvPr/>
        </p:nvPicPr>
        <p:blipFill rotWithShape="1">
          <a:blip r:embed="rId3"/>
          <a:srcRect l="27016" t="33277" r="11344" b="19271"/>
          <a:stretch/>
        </p:blipFill>
        <p:spPr>
          <a:xfrm>
            <a:off x="1775710" y="1572449"/>
            <a:ext cx="8640580" cy="3637553"/>
          </a:xfrm>
          <a:prstGeom prst="rect">
            <a:avLst/>
          </a:prstGeom>
        </p:spPr>
      </p:pic>
      <p:sp>
        <p:nvSpPr>
          <p:cNvPr id="2" name="Rectangle 1"/>
          <p:cNvSpPr/>
          <p:nvPr/>
        </p:nvSpPr>
        <p:spPr>
          <a:xfrm>
            <a:off x="4991100" y="1685926"/>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466" y="5718785"/>
            <a:ext cx="1316169" cy="4399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15618" y="1628365"/>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row: Curved Up 44">
            <a:extLst>
              <a:ext uri="{FF2B5EF4-FFF2-40B4-BE49-F238E27FC236}">
                <a16:creationId xmlns:a16="http://schemas.microsoft.com/office/drawing/2014/main" id="{D4486C8D-49D9-4419-8ED3-3E12EE7BB604}"/>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12</a:t>
            </a:fld>
            <a:endParaRPr lang="en-US"/>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a:t>
            </a:r>
            <a:r>
              <a:rPr lang="en-US" dirty="0">
                <a:solidFill>
                  <a:sysClr val="windowText" lastClr="000000"/>
                </a:solidFill>
              </a:rPr>
              <a:t> </a:t>
            </a:r>
            <a:r>
              <a:rPr lang="en-US" b="1" dirty="0">
                <a:solidFill>
                  <a:sysClr val="windowText" lastClr="000000"/>
                </a:solidFill>
              </a:rPr>
              <a:t>pessimism</a:t>
            </a:r>
            <a:r>
              <a:rPr lang="en-US" dirty="0">
                <a:solidFill>
                  <a:sysClr val="windowText" lastClr="000000"/>
                </a:solidFill>
              </a:rPr>
              <a:t> and </a:t>
            </a:r>
            <a:r>
              <a:rPr lang="en-US" b="1" dirty="0">
                <a:solidFill>
                  <a:sysClr val="windowText" lastClr="000000"/>
                </a:solidFill>
              </a:rPr>
              <a:t>increase</a:t>
            </a:r>
            <a:r>
              <a:rPr lang="en-US" dirty="0">
                <a:solidFill>
                  <a:sysClr val="windowText" lastClr="000000"/>
                </a:solidFill>
              </a:rPr>
              <a:t> </a:t>
            </a:r>
            <a:r>
              <a:rPr lang="en-US" b="1" dirty="0">
                <a:solidFill>
                  <a:sysClr val="windowText" lastClr="000000"/>
                </a:solidFill>
              </a:rPr>
              <a:t>efficiency</a:t>
            </a:r>
            <a:r>
              <a:rPr lang="en-US" dirty="0">
                <a:solidFill>
                  <a:sysClr val="windowText" lastClr="000000"/>
                </a:solidFill>
              </a:rPr>
              <a:t> of demand characterization</a:t>
            </a:r>
          </a:p>
        </p:txBody>
      </p:sp>
      <p:sp>
        <p:nvSpPr>
          <p:cNvPr id="37" name="Rectangle 36">
            <a:extLst>
              <a:ext uri="{FF2B5EF4-FFF2-40B4-BE49-F238E27FC236}">
                <a16:creationId xmlns:a16="http://schemas.microsoft.com/office/drawing/2014/main" id="{89A656E8-7327-425B-9AAB-766EBE7B1AA1}"/>
              </a:ext>
            </a:extLst>
          </p:cNvPr>
          <p:cNvSpPr/>
          <p:nvPr/>
        </p:nvSpPr>
        <p:spPr>
          <a:xfrm>
            <a:off x="6051033"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Establish bidirectional relationships between system dynamics and </a:t>
            </a:r>
            <a:r>
              <a:rPr lang="en-US" dirty="0" err="1">
                <a:solidFill>
                  <a:sysClr val="windowText" lastClr="000000"/>
                </a:solidFill>
              </a:rPr>
              <a:t>schedulability</a:t>
            </a:r>
            <a:r>
              <a:rPr lang="en-US" dirty="0">
                <a:solidFill>
                  <a:sysClr val="windowText" lastClr="000000"/>
                </a:solidFill>
              </a:rPr>
              <a:t> to facilitate codesign.</a:t>
            </a:r>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9" name="Arrow: Right 58">
            <a:extLst>
              <a:ext uri="{FF2B5EF4-FFF2-40B4-BE49-F238E27FC236}">
                <a16:creationId xmlns:a16="http://schemas.microsoft.com/office/drawing/2014/main" id="{6BB54169-9270-4CDD-BE02-A616218EC0F2}"/>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1" name="Arrow: Right 60">
            <a:extLst>
              <a:ext uri="{FF2B5EF4-FFF2-40B4-BE49-F238E27FC236}">
                <a16:creationId xmlns:a16="http://schemas.microsoft.com/office/drawing/2014/main" id="{EF945E60-B297-4C46-8A62-620ECCE40B98}"/>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36BA9395-2FB4-4CAF-8329-500E149B099A}"/>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8A2246AF-E54D-46C2-9D48-759DCFBCF86F}"/>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8377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63"/>
                                        </p:tgtEl>
                                      </p:cBhvr>
                                    </p:animEffect>
                                    <p:set>
                                      <p:cBhvr>
                                        <p:cTn id="11" dur="1" fill="hold">
                                          <p:stCondLst>
                                            <p:cond delay="499"/>
                                          </p:stCondLst>
                                        </p:cTn>
                                        <p:tgtEl>
                                          <p:spTgt spid="6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62"/>
                                        </p:tgtEl>
                                      </p:cBhvr>
                                    </p:animEffect>
                                    <p:set>
                                      <p:cBhvr>
                                        <p:cTn id="18" dur="1" fill="hold">
                                          <p:stCondLst>
                                            <p:cond delay="499"/>
                                          </p:stCondLst>
                                        </p:cTn>
                                        <p:tgtEl>
                                          <p:spTgt spid="6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1500"/>
                            </p:stCondLst>
                            <p:childTnLst>
                              <p:par>
                                <p:cTn id="23" presetID="10" presetClass="exit" presetSubtype="0" fill="hold" grpId="0" nodeType="afterEffect">
                                  <p:stCondLst>
                                    <p:cond delay="0"/>
                                  </p:stCondLst>
                                  <p:childTnLst>
                                    <p:animEffect transition="out" filter="fade">
                                      <p:cBhvr>
                                        <p:cTn id="24" dur="500"/>
                                        <p:tgtEl>
                                          <p:spTgt spid="59"/>
                                        </p:tgtEl>
                                      </p:cBhvr>
                                    </p:animEffect>
                                    <p:set>
                                      <p:cBhvr>
                                        <p:cTn id="25" dur="1" fill="hold">
                                          <p:stCondLst>
                                            <p:cond delay="499"/>
                                          </p:stCondLst>
                                        </p:cTn>
                                        <p:tgtEl>
                                          <p:spTgt spid="5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2000"/>
                            </p:stCondLst>
                            <p:childTnLst>
                              <p:par>
                                <p:cTn id="30" presetID="10" presetClass="exit" presetSubtype="0" fill="hold" grpId="0" nodeType="afterEffect">
                                  <p:stCondLst>
                                    <p:cond delay="0"/>
                                  </p:stCondLst>
                                  <p:childTnLst>
                                    <p:animEffect transition="out" filter="fade">
                                      <p:cBhvr>
                                        <p:cTn id="31" dur="500"/>
                                        <p:tgtEl>
                                          <p:spTgt spid="61"/>
                                        </p:tgtEl>
                                      </p:cBhvr>
                                    </p:animEffect>
                                    <p:set>
                                      <p:cBhvr>
                                        <p:cTn id="32" dur="1" fill="hold">
                                          <p:stCondLst>
                                            <p:cond delay="499"/>
                                          </p:stCondLst>
                                        </p:cTn>
                                        <p:tgtEl>
                                          <p:spTgt spid="6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
                                        </p:tgtEl>
                                      </p:cBhvr>
                                    </p:animEffect>
                                    <p:set>
                                      <p:cBhvr>
                                        <p:cTn id="46" dur="1" fill="hold">
                                          <p:stCondLst>
                                            <p:cond delay="499"/>
                                          </p:stCondLst>
                                        </p:cTn>
                                        <p:tgtEl>
                                          <p:spTgt spid="2"/>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45"/>
                                        </p:tgtEl>
                                      </p:cBhvr>
                                    </p:animEffect>
                                    <p:set>
                                      <p:cBhvr>
                                        <p:cTn id="49"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40" grpId="0" animBg="1"/>
      <p:bldP spid="41" grpId="0" animBg="1"/>
      <p:bldP spid="42" grpId="0" animBg="1"/>
      <p:bldP spid="2" grpId="0"/>
      <p:bldP spid="27" grpId="0" animBg="1"/>
      <p:bldP spid="37" grpId="0" animBg="1"/>
      <p:bldP spid="37" grpId="1" animBg="1"/>
      <p:bldP spid="59" grpId="0" animBg="1"/>
      <p:bldP spid="61" grpId="0" animBg="1"/>
      <p:bldP spid="62" grpId="0" animBg="1"/>
      <p:bldP spid="6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1909" y="1675135"/>
            <a:ext cx="5819109" cy="4679284"/>
          </a:xfrm>
          <a:prstGeom prst="rect">
            <a:avLst/>
          </a:prstGeom>
        </p:spPr>
      </p:pic>
      <p:pic>
        <p:nvPicPr>
          <p:cNvPr id="11" name="Picture 10"/>
          <p:cNvPicPr>
            <a:picLocks noChangeAspect="1"/>
          </p:cNvPicPr>
          <p:nvPr/>
        </p:nvPicPr>
        <p:blipFill>
          <a:blip r:embed="rId4"/>
          <a:stretch>
            <a:fillRect/>
          </a:stretch>
        </p:blipFill>
        <p:spPr>
          <a:xfrm>
            <a:off x="6096000" y="1675135"/>
            <a:ext cx="5723961" cy="4679284"/>
          </a:xfrm>
          <a:prstGeom prst="rect">
            <a:avLst/>
          </a:prstGeom>
        </p:spPr>
      </p:pic>
      <p:sp>
        <p:nvSpPr>
          <p:cNvPr id="4" name="Title 3"/>
          <p:cNvSpPr>
            <a:spLocks noGrp="1"/>
          </p:cNvSpPr>
          <p:nvPr>
            <p:ph type="title"/>
          </p:nvPr>
        </p:nvSpPr>
        <p:spPr/>
        <p:txBody>
          <a:bodyPr/>
          <a:lstStyle/>
          <a:p>
            <a:r>
              <a:rPr lang="en-US" dirty="0"/>
              <a:t>Experimentation: Scaling</a:t>
            </a:r>
          </a:p>
        </p:txBody>
      </p:sp>
      <p:sp>
        <p:nvSpPr>
          <p:cNvPr id="5" name="Content Placeholder 4"/>
          <p:cNvSpPr>
            <a:spLocks noGrp="1"/>
          </p:cNvSpPr>
          <p:nvPr>
            <p:ph sz="half" idx="1"/>
          </p:nvPr>
        </p:nvSpPr>
        <p:spPr/>
        <p:txBody>
          <a:bodyPr anchor="ctr"/>
          <a:lstStyle/>
          <a:p>
            <a:pPr marL="0" indent="0" algn="ctr">
              <a:buNone/>
            </a:pPr>
            <a:r>
              <a:rPr lang="en-US" b="1" dirty="0">
                <a:sym typeface="Wingdings" panose="05000000000000000000" pitchFamily="2" charset="2"/>
              </a:rPr>
              <a:t>Smaller utilization</a:t>
            </a:r>
          </a:p>
          <a:p>
            <a:pPr marL="0" indent="0" algn="ctr">
              <a:buNone/>
            </a:pPr>
            <a:r>
              <a:rPr lang="en-US" b="1" dirty="0">
                <a:sym typeface="Wingdings" panose="05000000000000000000" pitchFamily="2" charset="2"/>
              </a:rPr>
              <a:t>=</a:t>
            </a:r>
          </a:p>
          <a:p>
            <a:pPr marL="0" indent="0" algn="ctr">
              <a:buNone/>
            </a:pPr>
            <a:r>
              <a:rPr lang="en-US" b="1" dirty="0">
                <a:sym typeface="Wingdings" panose="05000000000000000000" pitchFamily="2" charset="2"/>
              </a:rPr>
              <a:t>larger current at time of detection</a:t>
            </a:r>
            <a:endParaRPr lang="en-US" b="1" dirty="0"/>
          </a:p>
        </p:txBody>
      </p:sp>
      <p:sp>
        <p:nvSpPr>
          <p:cNvPr id="6" name="Content Placeholder 5"/>
          <p:cNvSpPr>
            <a:spLocks noGrp="1"/>
          </p:cNvSpPr>
          <p:nvPr>
            <p:ph sz="half" idx="2"/>
          </p:nvPr>
        </p:nvSpPr>
        <p:spPr/>
        <p:txBody>
          <a:bodyPr anchor="ctr"/>
          <a:lstStyle/>
          <a:p>
            <a:pPr marL="0" indent="0" algn="ctr">
              <a:buNone/>
            </a:pPr>
            <a:r>
              <a:rPr lang="en-US" b="1" dirty="0">
                <a:sym typeface="Wingdings" panose="05000000000000000000" pitchFamily="2" charset="2"/>
              </a:rPr>
              <a:t>Smaller inductance</a:t>
            </a:r>
          </a:p>
          <a:p>
            <a:pPr marL="0" indent="0" algn="ctr">
              <a:buNone/>
            </a:pPr>
            <a:r>
              <a:rPr lang="en-US" b="1" dirty="0">
                <a:sym typeface="Wingdings" panose="05000000000000000000" pitchFamily="2" charset="2"/>
              </a:rPr>
              <a:t>=</a:t>
            </a:r>
            <a:br>
              <a:rPr lang="en-US" b="1" dirty="0">
                <a:sym typeface="Wingdings" panose="05000000000000000000" pitchFamily="2" charset="2"/>
              </a:rPr>
            </a:br>
            <a:r>
              <a:rPr lang="en-US" b="1" dirty="0">
                <a:sym typeface="Wingdings" panose="05000000000000000000" pitchFamily="2" charset="2"/>
              </a:rPr>
              <a:t>larger current at time of detection</a:t>
            </a:r>
            <a:endParaRPr lang="en-US" dirty="0"/>
          </a:p>
        </p:txBody>
      </p:sp>
      <p:sp>
        <p:nvSpPr>
          <p:cNvPr id="3" name="Slide Number Placeholder 2"/>
          <p:cNvSpPr>
            <a:spLocks noGrp="1"/>
          </p:cNvSpPr>
          <p:nvPr>
            <p:ph type="sldNum" sz="quarter" idx="12"/>
          </p:nvPr>
        </p:nvSpPr>
        <p:spPr/>
        <p:txBody>
          <a:bodyPr/>
          <a:lstStyle/>
          <a:p>
            <a:fld id="{9C75D887-1A03-4ABF-9F74-03C35FBA7AA7}" type="slidenum">
              <a:rPr lang="en-US" smtClean="0"/>
              <a:pPr/>
              <a:t>120</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spTree>
    <p:extLst>
      <p:ext uri="{BB962C8B-B14F-4D97-AF65-F5344CB8AC3E}">
        <p14:creationId xmlns:p14="http://schemas.microsoft.com/office/powerpoint/2010/main" val="25273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xEl>
                                              <p:pRg st="1" end="1"/>
                                            </p:txEl>
                                          </p:spTgt>
                                        </p:tgtEl>
                                      </p:cBhvr>
                                    </p:animEffect>
                                    <p:set>
                                      <p:cBhvr>
                                        <p:cTn id="18" dur="1" fill="hold">
                                          <p:stCondLst>
                                            <p:cond delay="499"/>
                                          </p:stCondLst>
                                        </p:cTn>
                                        <p:tgtEl>
                                          <p:spTgt spid="6">
                                            <p:txEl>
                                              <p:pRg st="1" end="1"/>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xEl>
                                              <p:pRg st="0" end="0"/>
                                            </p:txEl>
                                          </p:spTgt>
                                        </p:tgtEl>
                                      </p:cBhvr>
                                    </p:animEffect>
                                    <p:set>
                                      <p:cBhvr>
                                        <p:cTn id="39" dur="1" fill="hold">
                                          <p:stCondLst>
                                            <p:cond delay="499"/>
                                          </p:stCondLst>
                                        </p:cTn>
                                        <p:tgtEl>
                                          <p:spTgt spid="5">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xEl>
                                              <p:pRg st="1" end="1"/>
                                            </p:txEl>
                                          </p:spTgt>
                                        </p:tgtEl>
                                      </p:cBhvr>
                                    </p:animEffect>
                                    <p:set>
                                      <p:cBhvr>
                                        <p:cTn id="42" dur="1" fill="hold">
                                          <p:stCondLst>
                                            <p:cond delay="499"/>
                                          </p:stCondLst>
                                        </p:cTn>
                                        <p:tgtEl>
                                          <p:spTgt spid="5">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xEl>
                                              <p:pRg st="2" end="2"/>
                                            </p:txEl>
                                          </p:spTgt>
                                        </p:tgtEl>
                                      </p:cBhvr>
                                    </p:animEffect>
                                    <p:set>
                                      <p:cBhvr>
                                        <p:cTn id="45" dur="1" fill="hold">
                                          <p:stCondLst>
                                            <p:cond delay="499"/>
                                          </p:stCondLst>
                                        </p:cTn>
                                        <p:tgtEl>
                                          <p:spTgt spid="5">
                                            <p:txEl>
                                              <p:pRg st="2" end="2"/>
                                            </p:txEl>
                                          </p:spTgt>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5" grpId="1" uiExpand="1" build="allAtOnce"/>
      <p:bldP spid="6" grpId="0" uiExpand="1" build="allAtOnce"/>
      <p:bldP spid="6" grpId="1" uiExpand="1" build="allAtOnce"/>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Short Detection with Varied Period</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chor="ct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𝑚𝑎𝑥</m:t>
                              </m:r>
                            </m:sub>
                          </m:sSub>
                          <m:r>
                            <a:rPr lang="en-US" i="1">
                              <a:latin typeface="Cambria Math" panose="02040503050406030204" pitchFamily="18" charset="0"/>
                            </a:rPr>
                            <m:t>)</m:t>
                          </m:r>
                        </m:num>
                        <m:den>
                          <m:r>
                            <a:rPr lang="en-US" i="1">
                              <a:latin typeface="Cambria Math" panose="02040503050406030204" pitchFamily="18" charset="0"/>
                            </a:rPr>
                            <m:t>2</m:t>
                          </m:r>
                        </m:den>
                      </m:f>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75D887-1A03-4ABF-9F74-03C35FBA7AA7}" type="slidenum">
              <a:rPr lang="en-US" smtClean="0"/>
              <a:pPr/>
              <a:t>121</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15" name="Content Placeholder 14">
            <a:extLst>
              <a:ext uri="{FF2B5EF4-FFF2-40B4-BE49-F238E27FC236}">
                <a16:creationId xmlns:a16="http://schemas.microsoft.com/office/drawing/2014/main" id="{7159D09C-C2E5-46BB-A124-B0B7DE5532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22543" y="1825625"/>
            <a:ext cx="5012913" cy="4351338"/>
          </a:xfrm>
        </p:spPr>
      </p:pic>
      <p:grpSp>
        <p:nvGrpSpPr>
          <p:cNvPr id="16" name="Group 15">
            <a:extLst>
              <a:ext uri="{FF2B5EF4-FFF2-40B4-BE49-F238E27FC236}">
                <a16:creationId xmlns:a16="http://schemas.microsoft.com/office/drawing/2014/main" id="{D43A79C9-D6FC-4F9A-A972-9CBA039CE011}"/>
              </a:ext>
            </a:extLst>
          </p:cNvPr>
          <p:cNvGrpSpPr/>
          <p:nvPr/>
        </p:nvGrpSpPr>
        <p:grpSpPr>
          <a:xfrm>
            <a:off x="6172198" y="2274769"/>
            <a:ext cx="5181600" cy="3453050"/>
            <a:chOff x="914400" y="1825625"/>
            <a:chExt cx="10439398" cy="2608723"/>
          </a:xfrm>
        </p:grpSpPr>
        <p:sp>
          <p:nvSpPr>
            <p:cNvPr id="17" name="Rectangle 16">
              <a:extLst>
                <a:ext uri="{FF2B5EF4-FFF2-40B4-BE49-F238E27FC236}">
                  <a16:creationId xmlns:a16="http://schemas.microsoft.com/office/drawing/2014/main" id="{439EC1E5-A9EC-4E2A-931C-2DB3A7F7814F}"/>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8" name="Rectangle 17">
              <a:extLst>
                <a:ext uri="{FF2B5EF4-FFF2-40B4-BE49-F238E27FC236}">
                  <a16:creationId xmlns:a16="http://schemas.microsoft.com/office/drawing/2014/main" id="{62C45D0A-84B6-4933-AFF6-46AD815514CB}"/>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spTree>
    <p:extLst>
      <p:ext uri="{BB962C8B-B14F-4D97-AF65-F5344CB8AC3E}">
        <p14:creationId xmlns:p14="http://schemas.microsoft.com/office/powerpoint/2010/main" val="30273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122</a:t>
            </a:fld>
            <a:endParaRPr lang="en-US" dirty="0"/>
          </a:p>
        </p:txBody>
      </p:sp>
    </p:spTree>
    <p:extLst>
      <p:ext uri="{BB962C8B-B14F-4D97-AF65-F5344CB8AC3E}">
        <p14:creationId xmlns:p14="http://schemas.microsoft.com/office/powerpoint/2010/main" val="40823388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Contribution Summary and Future Work</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123</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444971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Previous Publication</a:t>
            </a:r>
          </a:p>
        </p:txBody>
      </p:sp>
      <p:sp>
        <p:nvSpPr>
          <p:cNvPr id="6" name="Content Placeholder 5"/>
          <p:cNvSpPr>
            <a:spLocks noGrp="1"/>
          </p:cNvSpPr>
          <p:nvPr>
            <p:ph idx="1"/>
          </p:nvPr>
        </p:nvSpPr>
        <p:spPr>
          <a:xfrm>
            <a:off x="838200" y="1825625"/>
            <a:ext cx="10515598" cy="4351338"/>
          </a:xfrm>
        </p:spPr>
        <p:txBody>
          <a:bodyPr anchor="ctr">
            <a:noAutofit/>
          </a:bodyPr>
          <a:lstStyle/>
          <a:p>
            <a:pPr marL="0" indent="0">
              <a:buNone/>
            </a:pPr>
            <a:r>
              <a:rPr lang="en-US" dirty="0"/>
              <a:t>Honors Sr. Thesis, Wayne State University, Detroit, USA. May 2016</a:t>
            </a:r>
          </a:p>
          <a:p>
            <a:pPr lvl="1"/>
            <a:r>
              <a:rPr lang="en-US" dirty="0"/>
              <a:t>Advisor: Prof. Nathan Fisher</a:t>
            </a:r>
          </a:p>
          <a:p>
            <a:pPr marL="0" indent="0">
              <a:buNone/>
            </a:pPr>
            <a:endParaRPr lang="en-US" dirty="0"/>
          </a:p>
          <a:p>
            <a:pPr marL="0" indent="0">
              <a:buNone/>
            </a:pPr>
            <a:r>
              <a:rPr lang="en-US" dirty="0"/>
              <a:t>23rd IEEE International Conference on Embedded and Real-Time Computing Systems and Applications, Hsinchu, Taiwan. Aug. 2017</a:t>
            </a:r>
          </a:p>
          <a:p>
            <a:pPr lvl="1"/>
            <a:r>
              <a:rPr lang="en-US" dirty="0"/>
              <a:t>Advisor: Prof. Nathan Fisher</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124</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822351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125</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
        <p:nvSpPr>
          <p:cNvPr id="9" name="TextBox 8">
            <a:extLst>
              <a:ext uri="{FF2B5EF4-FFF2-40B4-BE49-F238E27FC236}">
                <a16:creationId xmlns:a16="http://schemas.microsoft.com/office/drawing/2014/main" id="{5FEF5DB3-9203-4DA3-9329-360402B9F01E}"/>
              </a:ext>
            </a:extLst>
          </p:cNvPr>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Questions?		aaron.willcock@wayne.edu</a:t>
            </a:r>
          </a:p>
        </p:txBody>
      </p:sp>
      <p:sp>
        <p:nvSpPr>
          <p:cNvPr id="10" name="TextBox 9">
            <a:extLst>
              <a:ext uri="{FF2B5EF4-FFF2-40B4-BE49-F238E27FC236}">
                <a16:creationId xmlns:a16="http://schemas.microsoft.com/office/drawing/2014/main" id="{5D115768-59C6-491A-BB5A-57E29E49665C}"/>
              </a:ext>
            </a:extLst>
          </p:cNvPr>
          <p:cNvSpPr txBox="1"/>
          <p:nvPr/>
        </p:nvSpPr>
        <p:spPr>
          <a:xfrm>
            <a:off x="-1" y="5936817"/>
            <a:ext cx="12191999" cy="338554"/>
          </a:xfrm>
          <a:prstGeom prst="rect">
            <a:avLst/>
          </a:prstGeom>
          <a:noFill/>
        </p:spPr>
        <p:txBody>
          <a:bodyPr wrap="square" rtlCol="0">
            <a:spAutoFit/>
          </a:bodyPr>
          <a:lstStyle/>
          <a:p>
            <a:pPr algn="ctr"/>
            <a:r>
              <a:rPr lang="en-US" sz="1600" b="1" dirty="0">
                <a:latin typeface="Garamond" panose="02020404030301010803" pitchFamily="18" charset="0"/>
              </a:rPr>
              <a:t>Disclaimer: No toasters were harmed during this research.</a:t>
            </a:r>
          </a:p>
        </p:txBody>
      </p:sp>
    </p:spTree>
    <p:extLst>
      <p:ext uri="{BB962C8B-B14F-4D97-AF65-F5344CB8AC3E}">
        <p14:creationId xmlns:p14="http://schemas.microsoft.com/office/powerpoint/2010/main" val="2250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126</a:t>
            </a:fld>
            <a:endParaRPr lang="en-US" dirty="0"/>
          </a:p>
        </p:txBody>
      </p:sp>
      <p:pic>
        <p:nvPicPr>
          <p:cNvPr id="6" name="Content Placeholder 1"/>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779346" y="194188"/>
            <a:ext cx="8926753" cy="6527287"/>
          </a:xfrm>
          <a:prstGeom prst="rect">
            <a:avLst/>
          </a:prstGeom>
          <a:ln w="76200">
            <a:solidFill>
              <a:srgbClr val="0C544A"/>
            </a:solidFill>
          </a:ln>
        </p:spPr>
      </p:pic>
    </p:spTree>
    <p:extLst>
      <p:ext uri="{BB962C8B-B14F-4D97-AF65-F5344CB8AC3E}">
        <p14:creationId xmlns:p14="http://schemas.microsoft.com/office/powerpoint/2010/main" val="4255471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127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 y="96819"/>
            <a:ext cx="10940527" cy="6154046"/>
          </a:xfrm>
          <a:prstGeom prst="rect">
            <a:avLst/>
          </a:prstGeom>
          <a:ln w="76200">
            <a:solidFill>
              <a:srgbClr val="0C544A"/>
            </a:solidFill>
          </a:ln>
        </p:spPr>
      </p:pic>
    </p:spTree>
    <p:extLst>
      <p:ext uri="{BB962C8B-B14F-4D97-AF65-F5344CB8AC3E}">
        <p14:creationId xmlns:p14="http://schemas.microsoft.com/office/powerpoint/2010/main" val="27029541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128</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6835" y="4722332"/>
            <a:ext cx="2149642" cy="1200329"/>
          </a:xfrm>
          <a:prstGeom prst="rect">
            <a:avLst/>
          </a:prstGeom>
          <a:noFill/>
          <a:ln w="76200">
            <a:solidFill>
              <a:schemeClr val="accent6"/>
            </a:solidFill>
          </a:ln>
        </p:spPr>
        <p:txBody>
          <a:bodyPr wrap="square" rtlCol="0">
            <a:spAutoFit/>
          </a:bodyPr>
          <a:lstStyle/>
          <a:p>
            <a:pPr algn="ctr"/>
            <a:r>
              <a:rPr lang="en-US" sz="3600" dirty="0"/>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46831" y="4715028"/>
            <a:ext cx="11106963" cy="1200329"/>
            <a:chOff x="246835" y="4722332"/>
            <a:chExt cx="11106963"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835" y="4722332"/>
              <a:ext cx="2149642" cy="1200329"/>
            </a:xfrm>
            <a:prstGeom prst="rect">
              <a:avLst/>
            </a:prstGeom>
            <a:noFill/>
            <a:ln w="76200">
              <a:solidFill>
                <a:srgbClr val="FFC000"/>
              </a:solidFill>
            </a:ln>
          </p:spPr>
          <p:txBody>
            <a:bodyPr wrap="square" rtlCol="0">
              <a:spAutoFit/>
            </a:bodyPr>
            <a:lstStyle/>
            <a:p>
              <a:pPr algn="ctr"/>
              <a:r>
                <a:rPr lang="en-US" sz="3600" dirty="0"/>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2671774"/>
            <a:ext cx="11085039" cy="1204112"/>
            <a:chOff x="268755" y="2671774"/>
            <a:chExt cx="11085039"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dirty="0"/>
                <a:t>Critical Current</a:t>
              </a:r>
            </a:p>
          </p:txBody>
        </p:sp>
        <p:cxnSp>
          <p:nvCxnSpPr>
            <p:cNvPr id="18" name="Straight Connector 17"/>
            <p:cNvCxnSpPr/>
            <p:nvPr/>
          </p:nvCxnSpPr>
          <p:spPr>
            <a:xfrm>
              <a:off x="2358181" y="3875886"/>
              <a:ext cx="89956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C9DB22C-C01E-4E14-914B-338FB5FB7CCB}"/>
              </a:ext>
            </a:extLst>
          </p:cNvPr>
          <p:cNvGrpSpPr/>
          <p:nvPr/>
        </p:nvGrpSpPr>
        <p:grpSpPr>
          <a:xfrm>
            <a:off x="3168503" y="2278534"/>
            <a:ext cx="8604395" cy="3170053"/>
            <a:chOff x="1793800" y="1709990"/>
            <a:chExt cx="8604395" cy="3170053"/>
          </a:xfrm>
        </p:grpSpPr>
        <p:sp>
          <p:nvSpPr>
            <p:cNvPr id="27" name="Rectangle 26">
              <a:extLst>
                <a:ext uri="{FF2B5EF4-FFF2-40B4-BE49-F238E27FC236}">
                  <a16:creationId xmlns:a16="http://schemas.microsoft.com/office/drawing/2014/main" id="{AF2C1E00-858D-47C1-95E0-0EC58282E9E7}"/>
                </a:ext>
              </a:extLst>
            </p:cNvPr>
            <p:cNvSpPr/>
            <p:nvPr/>
          </p:nvSpPr>
          <p:spPr>
            <a:xfrm>
              <a:off x="1793800" y="1735061"/>
              <a:ext cx="8604395" cy="3144982"/>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579BF08-8F38-4E77-B48D-09B6ABD576A4}"/>
                    </a:ext>
                  </a:extLst>
                </p:cNvPr>
                <p:cNvSpPr txBox="1"/>
                <p:nvPr/>
              </p:nvSpPr>
              <p:spPr>
                <a:xfrm>
                  <a:off x="2583882" y="1709990"/>
                  <a:ext cx="7024231" cy="294747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e>
                        </m:d>
                      </m:oMath>
                    </m:oMathPara>
                  </a14:m>
                  <a:endParaRPr lang="en-US" sz="4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𝑛</m:t>
                                </m:r>
                              </m:sub>
                            </m:sSub>
                          </m:e>
                        </m:d>
                      </m:oMath>
                    </m:oMathPara>
                  </a14:m>
                  <a:br>
                    <a:rPr lang="en-US" sz="4400" b="0" dirty="0"/>
                  </a:br>
                  <a14:m>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oMath>
                  </a14:m>
                  <a:r>
                    <a:rPr lang="en-US" sz="4400" dirty="0"/>
                    <a:t>  </a:t>
                  </a:r>
                  <a:r>
                    <a:rPr lang="en-US" sz="4400" dirty="0">
                      <a:latin typeface="Garamond" panose="02020404030301010803" pitchFamily="18" charset="0"/>
                    </a:rPr>
                    <a:t>for all </a:t>
                  </a:r>
                  <a:r>
                    <a:rPr lang="en-US" sz="4400" dirty="0"/>
                    <a:t> </a:t>
                  </a:r>
                  <a14:m>
                    <m:oMath xmlns:m="http://schemas.openxmlformats.org/officeDocument/2006/math">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a14:m>
                  <a:endParaRPr lang="en-US" sz="4400" dirty="0"/>
                </a:p>
              </p:txBody>
            </p:sp>
          </mc:Choice>
          <mc:Fallback xmlns="">
            <p:sp>
              <p:nvSpPr>
                <p:cNvPr id="28" name="TextBox 27">
                  <a:extLst>
                    <a:ext uri="{FF2B5EF4-FFF2-40B4-BE49-F238E27FC236}">
                      <a16:creationId xmlns:a16="http://schemas.microsoft.com/office/drawing/2014/main" id="{2579BF08-8F38-4E77-B48D-09B6ABD576A4}"/>
                    </a:ext>
                  </a:extLst>
                </p:cNvPr>
                <p:cNvSpPr txBox="1">
                  <a:spLocks noRot="1" noChangeAspect="1" noMove="1" noResize="1" noEditPoints="1" noAdjustHandles="1" noChangeArrowheads="1" noChangeShapeType="1" noTextEdit="1"/>
                </p:cNvSpPr>
                <p:nvPr/>
              </p:nvSpPr>
              <p:spPr>
                <a:xfrm>
                  <a:off x="2583882" y="1709990"/>
                  <a:ext cx="7024231" cy="2947474"/>
                </a:xfrm>
                <a:prstGeom prst="rect">
                  <a:avLst/>
                </a:prstGeom>
                <a:blipFill>
                  <a:blip r:embed="rId5"/>
                  <a:stretch>
                    <a:fillRect b="-10766"/>
                  </a:stretch>
                </a:blipFill>
              </p:spPr>
              <p:txBody>
                <a:bodyPr/>
                <a:lstStyle/>
                <a:p>
                  <a:r>
                    <a:rPr lang="en-US">
                      <a:noFill/>
                    </a:rPr>
                    <a:t> </a:t>
                  </a:r>
                </a:p>
              </p:txBody>
            </p:sp>
          </mc:Fallback>
        </mc:AlternateContent>
      </p:grpSp>
      <p:sp>
        <p:nvSpPr>
          <p:cNvPr id="34" name="TextBox 33"/>
          <p:cNvSpPr txBox="1"/>
          <p:nvPr/>
        </p:nvSpPr>
        <p:spPr>
          <a:xfrm>
            <a:off x="5138928" y="3430434"/>
            <a:ext cx="4575429" cy="878769"/>
          </a:xfrm>
          <a:prstGeom prst="rect">
            <a:avLst/>
          </a:prstGeom>
          <a:noFill/>
          <a:ln w="76200">
            <a:solidFill>
              <a:srgbClr val="70AD47"/>
            </a:solidFill>
          </a:ln>
        </p:spPr>
        <p:txBody>
          <a:bodyPr wrap="square" rtlCol="0">
            <a:spAutoFit/>
          </a:bodyPr>
          <a:lstStyle/>
          <a:p>
            <a:pPr algn="ctr"/>
            <a:endParaRPr lang="en-US" sz="3600" dirty="0"/>
          </a:p>
        </p:txBody>
      </p:sp>
      <p:sp>
        <p:nvSpPr>
          <p:cNvPr id="35" name="TextBox 34"/>
          <p:cNvSpPr txBox="1"/>
          <p:nvPr/>
        </p:nvSpPr>
        <p:spPr>
          <a:xfrm>
            <a:off x="7779435" y="2428214"/>
            <a:ext cx="1300558" cy="878769"/>
          </a:xfrm>
          <a:prstGeom prst="rect">
            <a:avLst/>
          </a:prstGeom>
          <a:noFill/>
          <a:ln w="76200">
            <a:solidFill>
              <a:srgbClr val="FF0000"/>
            </a:solidFill>
          </a:ln>
        </p:spPr>
        <p:txBody>
          <a:bodyPr wrap="square" rtlCol="0">
            <a:spAutoFit/>
          </a:bodyPr>
          <a:lstStyle/>
          <a:p>
            <a:pPr algn="ctr"/>
            <a:endParaRPr lang="en-US" sz="3600" dirty="0"/>
          </a:p>
        </p:txBody>
      </p:sp>
      <p:sp>
        <p:nvSpPr>
          <p:cNvPr id="25" name="TextBox 24">
            <a:extLst>
              <a:ext uri="{FF2B5EF4-FFF2-40B4-BE49-F238E27FC236}">
                <a16:creationId xmlns:a16="http://schemas.microsoft.com/office/drawing/2014/main" id="{014082E8-8D61-404E-B4A6-3B6B0DE0AAF2}"/>
              </a:ext>
            </a:extLst>
          </p:cNvPr>
          <p:cNvSpPr txBox="1"/>
          <p:nvPr/>
        </p:nvSpPr>
        <p:spPr>
          <a:xfrm>
            <a:off x="3814206" y="4447444"/>
            <a:ext cx="2888045" cy="878769"/>
          </a:xfrm>
          <a:prstGeom prst="rect">
            <a:avLst/>
          </a:prstGeom>
          <a:noFill/>
          <a:ln w="76200">
            <a:solidFill>
              <a:srgbClr val="70AD47"/>
            </a:solidFill>
          </a:ln>
        </p:spPr>
        <p:txBody>
          <a:bodyPr wrap="square" rtlCol="0">
            <a:spAutoFit/>
          </a:bodyPr>
          <a:lstStyle/>
          <a:p>
            <a:pPr algn="ctr"/>
            <a:endParaRPr lang="en-US" sz="3600" dirty="0"/>
          </a:p>
        </p:txBody>
      </p:sp>
    </p:spTree>
    <p:extLst>
      <p:ext uri="{BB962C8B-B14F-4D97-AF65-F5344CB8AC3E}">
        <p14:creationId xmlns:p14="http://schemas.microsoft.com/office/powerpoint/2010/main" val="31616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P spid="34" grpId="0" animBg="1"/>
      <p:bldP spid="34" grpId="1" animBg="1"/>
      <p:bldP spid="35" grpId="0" animBg="1"/>
      <p:bldP spid="35" grpId="1" animBg="1"/>
      <p:bldP spid="25" grpId="0" animBg="1"/>
      <p:bldP spid="25"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0EB52AC-FA2A-4C3F-B1E7-CE5C12816D3A}"/>
              </a:ext>
            </a:extLst>
          </p:cNvPr>
          <p:cNvSpPr/>
          <p:nvPr/>
        </p:nvSpPr>
        <p:spPr>
          <a:xfrm>
            <a:off x="9932715" y="4552405"/>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129</a:t>
            </a:fld>
            <a:endParaRPr lang="en-US"/>
          </a:p>
        </p:txBody>
      </p:sp>
      <p:pic>
        <p:nvPicPr>
          <p:cNvPr id="10" name="Picture 9" descr="A picture containing engine&#10;&#10;Description automatically generated">
            <a:extLst>
              <a:ext uri="{FF2B5EF4-FFF2-40B4-BE49-F238E27FC236}">
                <a16:creationId xmlns:a16="http://schemas.microsoft.com/office/drawing/2014/main" id="{4B3E3F1D-ED6B-46B2-983C-8B6BBDF421E5}"/>
              </a:ext>
            </a:extLst>
          </p:cNvPr>
          <p:cNvPicPr>
            <a:picLocks noChangeAspect="1"/>
          </p:cNvPicPr>
          <p:nvPr/>
        </p:nvPicPr>
        <p:blipFill>
          <a:blip r:embed="rId2"/>
          <a:stretch>
            <a:fillRect/>
          </a:stretch>
        </p:blipFill>
        <p:spPr>
          <a:xfrm flipH="1">
            <a:off x="1704074" y="4185020"/>
            <a:ext cx="1173997" cy="1760997"/>
          </a:xfrm>
          <a:prstGeom prst="rect">
            <a:avLst/>
          </a:prstGeom>
        </p:spPr>
      </p:pic>
      <p:sp>
        <p:nvSpPr>
          <p:cNvPr id="14" name="Arrow: Right 13">
            <a:extLst>
              <a:ext uri="{FF2B5EF4-FFF2-40B4-BE49-F238E27FC236}">
                <a16:creationId xmlns:a16="http://schemas.microsoft.com/office/drawing/2014/main" id="{D776BEEE-87FF-4BD5-9888-A953414BE6E8}"/>
              </a:ext>
            </a:extLst>
          </p:cNvPr>
          <p:cNvSpPr/>
          <p:nvPr/>
        </p:nvSpPr>
        <p:spPr>
          <a:xfrm>
            <a:off x="3634422"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A7D553C-09E5-46AD-AF4C-9E8C74C1FF46}"/>
              </a:ext>
            </a:extLst>
          </p:cNvPr>
          <p:cNvPicPr>
            <a:picLocks noChangeAspect="1"/>
          </p:cNvPicPr>
          <p:nvPr/>
        </p:nvPicPr>
        <p:blipFill>
          <a:blip r:embed="rId3"/>
          <a:stretch>
            <a:fillRect/>
          </a:stretch>
        </p:blipFill>
        <p:spPr>
          <a:xfrm>
            <a:off x="4400291" y="4494777"/>
            <a:ext cx="3136698" cy="435182"/>
          </a:xfrm>
          <a:prstGeom prst="rect">
            <a:avLst/>
          </a:prstGeom>
        </p:spPr>
      </p:pic>
      <p:sp>
        <p:nvSpPr>
          <p:cNvPr id="18" name="Rectangle 17">
            <a:extLst>
              <a:ext uri="{FF2B5EF4-FFF2-40B4-BE49-F238E27FC236}">
                <a16:creationId xmlns:a16="http://schemas.microsoft.com/office/drawing/2014/main" id="{94264354-13B2-433D-8DEA-46FCD161A3B7}"/>
              </a:ext>
            </a:extLst>
          </p:cNvPr>
          <p:cNvSpPr/>
          <p:nvPr/>
        </p:nvSpPr>
        <p:spPr>
          <a:xfrm>
            <a:off x="1684689" y="3253210"/>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19" name="Rectangle 18">
            <a:extLst>
              <a:ext uri="{FF2B5EF4-FFF2-40B4-BE49-F238E27FC236}">
                <a16:creationId xmlns:a16="http://schemas.microsoft.com/office/drawing/2014/main" id="{256936C2-340C-44DE-AECF-6D20D79F3B34}"/>
              </a:ext>
            </a:extLst>
          </p:cNvPr>
          <p:cNvSpPr/>
          <p:nvPr/>
        </p:nvSpPr>
        <p:spPr>
          <a:xfrm>
            <a:off x="5428333" y="3258268"/>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0" name="Rectangle 19">
            <a:extLst>
              <a:ext uri="{FF2B5EF4-FFF2-40B4-BE49-F238E27FC236}">
                <a16:creationId xmlns:a16="http://schemas.microsoft.com/office/drawing/2014/main" id="{E18DE382-8EA9-451C-B72F-34D37F71D26E}"/>
              </a:ext>
            </a:extLst>
          </p:cNvPr>
          <p:cNvSpPr/>
          <p:nvPr/>
        </p:nvSpPr>
        <p:spPr>
          <a:xfrm>
            <a:off x="9171977" y="329525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2" name="Arrow: Right 21">
            <a:extLst>
              <a:ext uri="{FF2B5EF4-FFF2-40B4-BE49-F238E27FC236}">
                <a16:creationId xmlns:a16="http://schemas.microsoft.com/office/drawing/2014/main" id="{1E96F1BF-4DEA-41B8-B789-5FFB5FF085E1}"/>
              </a:ext>
            </a:extLst>
          </p:cNvPr>
          <p:cNvSpPr/>
          <p:nvPr/>
        </p:nvSpPr>
        <p:spPr>
          <a:xfrm>
            <a:off x="8130416"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A3C3588-098A-4F49-8866-F356E6F4AB3E}"/>
                  </a:ext>
                </a:extLst>
              </p:cNvPr>
              <p:cNvSpPr/>
              <p:nvPr/>
            </p:nvSpPr>
            <p:spPr>
              <a:xfrm>
                <a:off x="8868317" y="4457710"/>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8A3C3588-098A-4F49-8866-F356E6F4AB3E}"/>
                  </a:ext>
                </a:extLst>
              </p:cNvPr>
              <p:cNvSpPr>
                <a:spLocks noRot="1" noChangeAspect="1" noMove="1" noResize="1" noEditPoints="1" noAdjustHandles="1" noChangeArrowheads="1" noChangeShapeType="1" noTextEdit="1"/>
              </p:cNvSpPr>
              <p:nvPr/>
            </p:nvSpPr>
            <p:spPr>
              <a:xfrm>
                <a:off x="8868317" y="4457710"/>
                <a:ext cx="2364362" cy="533400"/>
              </a:xfrm>
              <a:prstGeom prst="rect">
                <a:avLst/>
              </a:prstGeom>
              <a:blipFill>
                <a:blip r:embed="rId4"/>
                <a:stretch>
                  <a:fillRect/>
                </a:stretch>
              </a:blipFill>
              <a:ln w="38100">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69C64382-3632-40C7-843C-9971AD67F012}"/>
              </a:ext>
            </a:extLst>
          </p:cNvPr>
          <p:cNvSpPr/>
          <p:nvPr/>
        </p:nvSpPr>
        <p:spPr>
          <a:xfrm>
            <a:off x="8645236" y="5378334"/>
            <a:ext cx="2959331"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Variable nature of task parameters makes demand characterization difficult.</a:t>
            </a:r>
          </a:p>
        </p:txBody>
      </p:sp>
      <p:sp>
        <p:nvSpPr>
          <p:cNvPr id="30" name="Rectangle 29">
            <a:extLst>
              <a:ext uri="{FF2B5EF4-FFF2-40B4-BE49-F238E27FC236}">
                <a16:creationId xmlns:a16="http://schemas.microsoft.com/office/drawing/2014/main" id="{CC4E6B45-6E49-454A-A600-DFFDF2E55EE0}"/>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Tree>
    <p:extLst>
      <p:ext uri="{BB962C8B-B14F-4D97-AF65-F5344CB8AC3E}">
        <p14:creationId xmlns:p14="http://schemas.microsoft.com/office/powerpoint/2010/main" val="3197500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2">
            <a:extLst>
              <a:ext uri="{FF2B5EF4-FFF2-40B4-BE49-F238E27FC236}">
                <a16:creationId xmlns:a16="http://schemas.microsoft.com/office/drawing/2014/main" id="{06EE0E27-6A0A-46E4-8C3C-57FC3C91BE91}"/>
              </a:ext>
            </a:extLst>
          </p:cNvPr>
          <p:cNvSpPr>
            <a:spLocks noGrp="1"/>
          </p:cNvSpPr>
          <p:nvPr>
            <p:ph idx="1"/>
          </p:nvPr>
        </p:nvSpPr>
        <p:spPr>
          <a:xfrm>
            <a:off x="838200" y="1726356"/>
            <a:ext cx="10515600" cy="1774825"/>
          </a:xfrm>
          <a:ln w="57150">
            <a:solidFill>
              <a:srgbClr val="1F6157"/>
            </a:solidFill>
          </a:ln>
        </p:spPr>
        <p:txBody>
          <a:bodyPr anchor="ctr">
            <a:normAutofit/>
          </a:bodyPr>
          <a:lstStyle/>
          <a:p>
            <a:pPr marL="0" indent="0" algn="ctr">
              <a:buNone/>
            </a:pPr>
            <a:r>
              <a:rPr lang="en-US" dirty="0"/>
              <a:t>Incorporating physical dynamics into real-time system analysis</a:t>
            </a:r>
            <a:br>
              <a:rPr lang="en-US" dirty="0"/>
            </a:br>
            <a:r>
              <a:rPr lang="en-US" dirty="0"/>
              <a:t>can </a:t>
            </a:r>
            <a:r>
              <a:rPr lang="en-US" b="1" dirty="0"/>
              <a:t>reduce pessimism</a:t>
            </a:r>
            <a:r>
              <a:rPr lang="en-US" dirty="0"/>
              <a:t> and </a:t>
            </a:r>
            <a:r>
              <a:rPr lang="en-US" b="1" dirty="0"/>
              <a:t>increase efficiency</a:t>
            </a:r>
            <a:br>
              <a:rPr lang="en-US" dirty="0"/>
            </a:br>
            <a:r>
              <a:rPr lang="en-US" dirty="0"/>
              <a:t>of demand characterization and </a:t>
            </a:r>
            <a:r>
              <a:rPr lang="en-US" dirty="0" err="1"/>
              <a:t>schedulability</a:t>
            </a:r>
            <a:r>
              <a:rPr lang="en-US" dirty="0"/>
              <a:t> analysis</a:t>
            </a:r>
            <a:br>
              <a:rPr lang="en-US" dirty="0"/>
            </a:br>
            <a:r>
              <a:rPr lang="en-US" b="1" dirty="0"/>
              <a:t>while enabling the codesign </a:t>
            </a:r>
            <a:r>
              <a:rPr lang="en-US" dirty="0"/>
              <a:t>of Real-Time Cyber-Physical Systems</a:t>
            </a:r>
            <a:endParaRPr lang="en-US" sz="2000" dirty="0">
              <a:latin typeface="ITC Stone Sans" pitchFamily="50" charset="0"/>
            </a:endParaRPr>
          </a:p>
        </p:txBody>
      </p:sp>
      <p:sp>
        <p:nvSpPr>
          <p:cNvPr id="2" name="Title 1"/>
          <p:cNvSpPr>
            <a:spLocks noGrp="1"/>
          </p:cNvSpPr>
          <p:nvPr>
            <p:ph type="title"/>
          </p:nvPr>
        </p:nvSpPr>
        <p:spPr/>
        <p:txBody>
          <a:bodyPr>
            <a:normAutofit/>
          </a:bodyPr>
          <a:lstStyle/>
          <a:p>
            <a:pPr algn="ctr"/>
            <a:r>
              <a:rPr lang="en-US" dirty="0">
                <a:latin typeface="ITC Stone Serif" pitchFamily="50" charset="0"/>
              </a:rPr>
              <a:t>Thesis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13</a:t>
            </a:fld>
            <a:endParaRPr lang="en-US"/>
          </a:p>
        </p:txBody>
      </p:sp>
      <p:grpSp>
        <p:nvGrpSpPr>
          <p:cNvPr id="5" name="Group 4">
            <a:extLst>
              <a:ext uri="{FF2B5EF4-FFF2-40B4-BE49-F238E27FC236}">
                <a16:creationId xmlns:a16="http://schemas.microsoft.com/office/drawing/2014/main" id="{6727E508-B16C-4953-A504-8CE1D17206AA}"/>
              </a:ext>
            </a:extLst>
          </p:cNvPr>
          <p:cNvGrpSpPr/>
          <p:nvPr/>
        </p:nvGrpSpPr>
        <p:grpSpPr>
          <a:xfrm>
            <a:off x="359376" y="1743041"/>
            <a:ext cx="11473248" cy="2662386"/>
            <a:chOff x="359376" y="1743041"/>
            <a:chExt cx="11473248" cy="2662386"/>
          </a:xfrm>
        </p:grpSpPr>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30588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0 1.85185E-6 L 0 0.29583 " pathEditMode="relative" rAng="0" ptsTypes="AA">
                                      <p:cBhvr>
                                        <p:cTn id="10" dur="2000" fill="hold"/>
                                        <p:tgtEl>
                                          <p:spTgt spid="5"/>
                                        </p:tgtEl>
                                        <p:attrNameLst>
                                          <p:attrName>ppt_x</p:attrName>
                                          <p:attrName>ppt_y</p:attrName>
                                        </p:attrNameLst>
                                      </p:cBhvr>
                                      <p:rCtr x="0" y="14792"/>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3">
                                            <p:bg/>
                                          </p:spTgt>
                                        </p:tgtEl>
                                        <p:attrNameLst>
                                          <p:attrName>style.visibility</p:attrName>
                                        </p:attrNameLst>
                                      </p:cBhvr>
                                      <p:to>
                                        <p:strVal val="visible"/>
                                      </p:to>
                                    </p:set>
                                    <p:animEffect transition="in" filter="fade">
                                      <p:cBhvr>
                                        <p:cTn id="14" dur="500"/>
                                        <p:tgtEl>
                                          <p:spTgt spid="43">
                                            <p:bg/>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168964700"/>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168964700"/>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15" name="Rectangle 14">
            <a:extLst>
              <a:ext uri="{FF2B5EF4-FFF2-40B4-BE49-F238E27FC236}">
                <a16:creationId xmlns:a16="http://schemas.microsoft.com/office/drawing/2014/main" id="{90DAFF51-676E-4BB3-8379-B93A4126A32B}"/>
              </a:ext>
            </a:extLst>
          </p:cNvPr>
          <p:cNvSpPr/>
          <p:nvPr/>
        </p:nvSpPr>
        <p:spPr>
          <a:xfrm>
            <a:off x="740526" y="2821675"/>
            <a:ext cx="3997729" cy="711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443EFA-B5F3-49B7-8CB8-27178DE80425}"/>
              </a:ext>
            </a:extLst>
          </p:cNvPr>
          <p:cNvSpPr/>
          <p:nvPr/>
        </p:nvSpPr>
        <p:spPr>
          <a:xfrm>
            <a:off x="740526" y="3429000"/>
            <a:ext cx="3997729" cy="3270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b="1" dirty="0"/>
              <a:t>Related Work: Simple Derivatives</a:t>
            </a:r>
          </a:p>
        </p:txBody>
      </p:sp>
      <p:sp>
        <p:nvSpPr>
          <p:cNvPr id="7" name="Slide Number Placeholder 6"/>
          <p:cNvSpPr>
            <a:spLocks noGrp="1"/>
          </p:cNvSpPr>
          <p:nvPr>
            <p:ph type="sldNum" sz="quarter" idx="12"/>
          </p:nvPr>
        </p:nvSpPr>
        <p:spPr/>
        <p:txBody>
          <a:bodyPr/>
          <a:lstStyle/>
          <a:p>
            <a:fld id="{6802EB84-1FEA-434F-A510-123CCB7C571B}" type="slidenum">
              <a:rPr lang="en-US" smtClean="0"/>
              <a:t>14</a:t>
            </a:fld>
            <a:endParaRPr lang="en-US"/>
          </a:p>
        </p:txBody>
      </p:sp>
      <p:sp>
        <p:nvSpPr>
          <p:cNvPr id="2" name="Rectangle 1">
            <a:extLst>
              <a:ext uri="{FF2B5EF4-FFF2-40B4-BE49-F238E27FC236}">
                <a16:creationId xmlns:a16="http://schemas.microsoft.com/office/drawing/2014/main" id="{4EBBD62F-F19B-4F2E-BE35-57F33FA67E5B}"/>
              </a:ext>
            </a:extLst>
          </p:cNvPr>
          <p:cNvSpPr/>
          <p:nvPr/>
        </p:nvSpPr>
        <p:spPr>
          <a:xfrm>
            <a:off x="4663440" y="2111433"/>
            <a:ext cx="6833062" cy="4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70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100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1500"/>
                            </p:stCondLst>
                            <p:childTnLst>
                              <p:par>
                                <p:cTn id="9" presetID="10" presetClass="exit" presetSubtype="0" fill="hold" grpId="0" nodeType="afterEffect">
                                  <p:stCondLst>
                                    <p:cond delay="1000"/>
                                  </p:stCondLst>
                                  <p:childTnLst>
                                    <p:animEffect transition="out" filter="fad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Related Work: Simple Derivatives</a:t>
            </a:r>
          </a:p>
        </p:txBody>
      </p:sp>
      <mc:AlternateContent xmlns:mc="http://schemas.openxmlformats.org/markup-compatibility/2006">
        <mc:Choice xmlns:a14="http://schemas.microsoft.com/office/drawing/2010/main"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801290905"/>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801290905"/>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7" name="Slide Number Placeholder 6"/>
          <p:cNvSpPr>
            <a:spLocks noGrp="1"/>
          </p:cNvSpPr>
          <p:nvPr>
            <p:ph type="sldNum" sz="quarter" idx="12"/>
          </p:nvPr>
        </p:nvSpPr>
        <p:spPr/>
        <p:txBody>
          <a:bodyPr/>
          <a:lstStyle/>
          <a:p>
            <a:fld id="{6802EB84-1FEA-434F-A510-123CCB7C571B}" type="slidenum">
              <a:rPr lang="en-US" smtClean="0"/>
              <a:t>15</a:t>
            </a:fld>
            <a:endParaRPr lang="en-US"/>
          </a:p>
        </p:txBody>
      </p:sp>
      <p:sp>
        <p:nvSpPr>
          <p:cNvPr id="2" name="Rectangle 1">
            <a:extLst>
              <a:ext uri="{FF2B5EF4-FFF2-40B4-BE49-F238E27FC236}">
                <a16:creationId xmlns:a16="http://schemas.microsoft.com/office/drawing/2014/main" id="{4EBBD62F-F19B-4F2E-BE35-57F33FA67E5B}"/>
              </a:ext>
            </a:extLst>
          </p:cNvPr>
          <p:cNvSpPr/>
          <p:nvPr/>
        </p:nvSpPr>
        <p:spPr>
          <a:xfrm>
            <a:off x="4663440" y="2111433"/>
            <a:ext cx="6833062" cy="4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E71A89E-5BE3-481B-80D9-358699F705F0}"/>
              </a:ext>
            </a:extLst>
          </p:cNvPr>
          <p:cNvSpPr/>
          <p:nvPr/>
        </p:nvSpPr>
        <p:spPr>
          <a:xfrm>
            <a:off x="815340" y="3511029"/>
            <a:ext cx="1288763" cy="253211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8A05ED-5F8C-43D2-AA42-07A3C50BB33C}"/>
              </a:ext>
            </a:extLst>
          </p:cNvPr>
          <p:cNvSpPr/>
          <p:nvPr/>
        </p:nvSpPr>
        <p:spPr>
          <a:xfrm>
            <a:off x="2104103" y="3511028"/>
            <a:ext cx="1288763" cy="253211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350E54-17BD-4DED-A634-824F01D2F2D3}"/>
              </a:ext>
            </a:extLst>
          </p:cNvPr>
          <p:cNvSpPr/>
          <p:nvPr/>
        </p:nvSpPr>
        <p:spPr>
          <a:xfrm>
            <a:off x="3383772" y="3511027"/>
            <a:ext cx="1288763" cy="2532119"/>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45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447709716"/>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447709716"/>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10" name="Rectangle 9">
            <a:extLst>
              <a:ext uri="{FF2B5EF4-FFF2-40B4-BE49-F238E27FC236}">
                <a16:creationId xmlns:a16="http://schemas.microsoft.com/office/drawing/2014/main" id="{F52DAE0D-C6D5-485C-8A4F-72B45C2D94D6}"/>
              </a:ext>
            </a:extLst>
          </p:cNvPr>
          <p:cNvSpPr/>
          <p:nvPr/>
        </p:nvSpPr>
        <p:spPr>
          <a:xfrm>
            <a:off x="4663440" y="2111433"/>
            <a:ext cx="6833062" cy="4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b="1" dirty="0"/>
              <a:t>Related Work: Simple Derivatives</a:t>
            </a:r>
          </a:p>
        </p:txBody>
      </p:sp>
      <p:sp>
        <p:nvSpPr>
          <p:cNvPr id="7" name="Slide Number Placeholder 6"/>
          <p:cNvSpPr>
            <a:spLocks noGrp="1"/>
          </p:cNvSpPr>
          <p:nvPr>
            <p:ph type="sldNum" sz="quarter" idx="12"/>
          </p:nvPr>
        </p:nvSpPr>
        <p:spPr/>
        <p:txBody>
          <a:bodyPr/>
          <a:lstStyle/>
          <a:p>
            <a:fld id="{6802EB84-1FEA-434F-A510-123CCB7C571B}" type="slidenum">
              <a:rPr lang="en-US" smtClean="0"/>
              <a:t>16</a:t>
            </a:fld>
            <a:endParaRPr lang="en-US"/>
          </a:p>
        </p:txBody>
      </p:sp>
    </p:spTree>
    <p:extLst>
      <p:ext uri="{BB962C8B-B14F-4D97-AF65-F5344CB8AC3E}">
        <p14:creationId xmlns:p14="http://schemas.microsoft.com/office/powerpoint/2010/main" val="33130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2053030284"/>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extLst>
                  <p:ext uri="{D42A27DB-BD31-4B8C-83A1-F6EECF244321}">
                    <p14:modId xmlns:p14="http://schemas.microsoft.com/office/powerpoint/2010/main" val="2053030284"/>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26" name="Rectangle 25">
            <a:extLst>
              <a:ext uri="{FF2B5EF4-FFF2-40B4-BE49-F238E27FC236}">
                <a16:creationId xmlns:a16="http://schemas.microsoft.com/office/drawing/2014/main" id="{01BF6A5A-FE37-49C4-8433-BE8D5A0D4AAA}"/>
              </a:ext>
            </a:extLst>
          </p:cNvPr>
          <p:cNvSpPr/>
          <p:nvPr/>
        </p:nvSpPr>
        <p:spPr>
          <a:xfrm>
            <a:off x="515491" y="2055658"/>
            <a:ext cx="11228833" cy="4183217"/>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b="1" dirty="0"/>
              <a:t>Related Work: Electromagnetics</a:t>
            </a:r>
          </a:p>
        </p:txBody>
      </p:sp>
      <p:sp>
        <p:nvSpPr>
          <p:cNvPr id="7" name="Slide Number Placeholder 6"/>
          <p:cNvSpPr>
            <a:spLocks noGrp="1"/>
          </p:cNvSpPr>
          <p:nvPr>
            <p:ph type="sldNum" sz="quarter" idx="12"/>
          </p:nvPr>
        </p:nvSpPr>
        <p:spPr/>
        <p:txBody>
          <a:bodyPr/>
          <a:lstStyle/>
          <a:p>
            <a:fld id="{6802EB84-1FEA-434F-A510-123CCB7C571B}" type="slidenum">
              <a:rPr lang="en-US" smtClean="0"/>
              <a:t>17</a:t>
            </a:fld>
            <a:endParaRPr lang="en-US"/>
          </a:p>
        </p:txBody>
      </p:sp>
      <p:sp>
        <p:nvSpPr>
          <p:cNvPr id="6" name="Rectangle 5">
            <a:extLst>
              <a:ext uri="{FF2B5EF4-FFF2-40B4-BE49-F238E27FC236}">
                <a16:creationId xmlns:a16="http://schemas.microsoft.com/office/drawing/2014/main" id="{A9198C88-A8A1-4EDA-A908-1A2BA8BD42E6}"/>
              </a:ext>
            </a:extLst>
          </p:cNvPr>
          <p:cNvSpPr/>
          <p:nvPr/>
        </p:nvSpPr>
        <p:spPr>
          <a:xfrm>
            <a:off x="2085974" y="4122019"/>
            <a:ext cx="1304925" cy="130662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D02804-9B2E-4161-B203-FD10D3064589}"/>
              </a:ext>
            </a:extLst>
          </p:cNvPr>
          <p:cNvSpPr/>
          <p:nvPr/>
        </p:nvSpPr>
        <p:spPr>
          <a:xfrm>
            <a:off x="9494256" y="4122018"/>
            <a:ext cx="925631" cy="1306629"/>
          </a:xfrm>
          <a:prstGeom prst="rect">
            <a:avLst/>
          </a:prstGeom>
          <a:noFill/>
          <a:ln w="762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3AB822-2688-48CA-A192-C7758D5C8C5F}"/>
              </a:ext>
            </a:extLst>
          </p:cNvPr>
          <p:cNvSpPr/>
          <p:nvPr/>
        </p:nvSpPr>
        <p:spPr>
          <a:xfrm>
            <a:off x="7648815"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87FE43-2676-4B8F-BEFF-40ABBEF87A2F}"/>
              </a:ext>
            </a:extLst>
          </p:cNvPr>
          <p:cNvSpPr/>
          <p:nvPr/>
        </p:nvSpPr>
        <p:spPr>
          <a:xfrm>
            <a:off x="9563780"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85E81B-4751-40F9-9B8C-052811ED0CA8}"/>
              </a:ext>
            </a:extLst>
          </p:cNvPr>
          <p:cNvSpPr/>
          <p:nvPr/>
        </p:nvSpPr>
        <p:spPr>
          <a:xfrm>
            <a:off x="10504983"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EBE78A-C89E-4637-8DBC-E4E14D2ED05C}"/>
              </a:ext>
            </a:extLst>
          </p:cNvPr>
          <p:cNvSpPr/>
          <p:nvPr/>
        </p:nvSpPr>
        <p:spPr>
          <a:xfrm>
            <a:off x="10504982" y="4870449"/>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EC1585-A2F4-4B46-B506-168FC17C9472}"/>
              </a:ext>
            </a:extLst>
          </p:cNvPr>
          <p:cNvSpPr/>
          <p:nvPr/>
        </p:nvSpPr>
        <p:spPr>
          <a:xfrm>
            <a:off x="9563779" y="4858357"/>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7B88A4-0458-4631-A1D4-FEDE1EF0F9D3}"/>
              </a:ext>
            </a:extLst>
          </p:cNvPr>
          <p:cNvSpPr/>
          <p:nvPr/>
        </p:nvSpPr>
        <p:spPr>
          <a:xfrm>
            <a:off x="7648815" y="4858356"/>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9F876C-64FD-4580-95E4-2AB51478431E}"/>
              </a:ext>
            </a:extLst>
          </p:cNvPr>
          <p:cNvSpPr/>
          <p:nvPr/>
        </p:nvSpPr>
        <p:spPr>
          <a:xfrm>
            <a:off x="1786631" y="2119750"/>
            <a:ext cx="7986019" cy="3923397"/>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5">
            <a:extLst>
              <a:ext uri="{FF2B5EF4-FFF2-40B4-BE49-F238E27FC236}">
                <a16:creationId xmlns:a16="http://schemas.microsoft.com/office/drawing/2014/main" id="{5153B147-AB66-450E-90BF-AE92E80E3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4548" y="3149601"/>
            <a:ext cx="1719170" cy="1432200"/>
          </a:xfrm>
          <a:prstGeom prst="rect">
            <a:avLst/>
          </a:prstGeom>
        </p:spPr>
      </p:pic>
      <p:pic>
        <p:nvPicPr>
          <p:cNvPr id="21" name="Picture 20">
            <a:extLst>
              <a:ext uri="{FF2B5EF4-FFF2-40B4-BE49-F238E27FC236}">
                <a16:creationId xmlns:a16="http://schemas.microsoft.com/office/drawing/2014/main" id="{49609B25-AAB8-4FFE-8A84-8CAC0EA40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600" y="3530163"/>
            <a:ext cx="1996084" cy="1122797"/>
          </a:xfrm>
          <a:prstGeom prst="rect">
            <a:avLst/>
          </a:prstGeom>
          <a:ln w="28575">
            <a:solidFill>
              <a:srgbClr val="0C544A"/>
            </a:solidFill>
          </a:ln>
        </p:spPr>
      </p:pic>
      <p:pic>
        <p:nvPicPr>
          <p:cNvPr id="19" name="Picture 18">
            <a:extLst>
              <a:ext uri="{FF2B5EF4-FFF2-40B4-BE49-F238E27FC236}">
                <a16:creationId xmlns:a16="http://schemas.microsoft.com/office/drawing/2014/main" id="{E44F15BE-22D3-4BCD-A91F-2DD52EC750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9759" y="3576221"/>
            <a:ext cx="2494628" cy="1021388"/>
          </a:xfrm>
          <a:prstGeom prst="rect">
            <a:avLst/>
          </a:prstGeom>
        </p:spPr>
      </p:pic>
      <p:sp>
        <p:nvSpPr>
          <p:cNvPr id="5" name="Rectangle 4">
            <a:extLst>
              <a:ext uri="{FF2B5EF4-FFF2-40B4-BE49-F238E27FC236}">
                <a16:creationId xmlns:a16="http://schemas.microsoft.com/office/drawing/2014/main" id="{6F9375DB-B119-40CB-B90E-7A70B7AD0D53}"/>
              </a:ext>
            </a:extLst>
          </p:cNvPr>
          <p:cNvSpPr/>
          <p:nvPr/>
        </p:nvSpPr>
        <p:spPr>
          <a:xfrm>
            <a:off x="3390899" y="2311103"/>
            <a:ext cx="4730171"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Short Circuit Detection: A Quick Summary</a:t>
            </a:r>
          </a:p>
        </p:txBody>
      </p:sp>
      <p:sp>
        <p:nvSpPr>
          <p:cNvPr id="23" name="Rectangle 22">
            <a:extLst>
              <a:ext uri="{FF2B5EF4-FFF2-40B4-BE49-F238E27FC236}">
                <a16:creationId xmlns:a16="http://schemas.microsoft.com/office/drawing/2014/main" id="{6881B9F2-E9FB-43C7-8C5C-DCEE07084E6F}"/>
              </a:ext>
            </a:extLst>
          </p:cNvPr>
          <p:cNvSpPr/>
          <p:nvPr/>
        </p:nvSpPr>
        <p:spPr>
          <a:xfrm>
            <a:off x="2400360" y="4881744"/>
            <a:ext cx="1162908"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Inductor Model</a:t>
            </a:r>
          </a:p>
        </p:txBody>
      </p:sp>
      <p:sp>
        <p:nvSpPr>
          <p:cNvPr id="24" name="Rectangle 23">
            <a:extLst>
              <a:ext uri="{FF2B5EF4-FFF2-40B4-BE49-F238E27FC236}">
                <a16:creationId xmlns:a16="http://schemas.microsoft.com/office/drawing/2014/main" id="{7FF37422-A867-48A0-9092-E7E119D9B0DE}"/>
              </a:ext>
            </a:extLst>
          </p:cNvPr>
          <p:cNvSpPr/>
          <p:nvPr/>
        </p:nvSpPr>
        <p:spPr>
          <a:xfrm>
            <a:off x="5174530" y="4858357"/>
            <a:ext cx="1162908"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Mapped to RT Task</a:t>
            </a:r>
          </a:p>
        </p:txBody>
      </p:sp>
      <p:sp>
        <p:nvSpPr>
          <p:cNvPr id="25" name="Rectangle 24">
            <a:extLst>
              <a:ext uri="{FF2B5EF4-FFF2-40B4-BE49-F238E27FC236}">
                <a16:creationId xmlns:a16="http://schemas.microsoft.com/office/drawing/2014/main" id="{D2721EFC-7558-4903-B51C-F45F2D6484F5}"/>
              </a:ext>
            </a:extLst>
          </p:cNvPr>
          <p:cNvSpPr/>
          <p:nvPr/>
        </p:nvSpPr>
        <p:spPr>
          <a:xfrm>
            <a:off x="7624113" y="4915663"/>
            <a:ext cx="1654456" cy="598006"/>
          </a:xfrm>
          <a:prstGeom prst="rect">
            <a:avLst/>
          </a:prstGeom>
          <a:solidFill>
            <a:schemeClr val="bg1"/>
          </a:solid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Protect Against Short Circuits</a:t>
            </a:r>
          </a:p>
        </p:txBody>
      </p:sp>
    </p:spTree>
    <p:extLst>
      <p:ext uri="{BB962C8B-B14F-4D97-AF65-F5344CB8AC3E}">
        <p14:creationId xmlns:p14="http://schemas.microsoft.com/office/powerpoint/2010/main" val="117941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9"/>
                                        </p:tgtEl>
                                      </p:cBhvr>
                                    </p:animEffect>
                                    <p:set>
                                      <p:cBhvr>
                                        <p:cTn id="59" dur="1" fill="hold">
                                          <p:stCondLst>
                                            <p:cond delay="499"/>
                                          </p:stCondLst>
                                        </p:cTn>
                                        <p:tgtEl>
                                          <p:spTgt spid="1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4"/>
                                        </p:tgtEl>
                                      </p:cBhvr>
                                    </p:animEffect>
                                    <p:set>
                                      <p:cBhvr>
                                        <p:cTn id="62" dur="1" fill="hold">
                                          <p:stCondLst>
                                            <p:cond delay="499"/>
                                          </p:stCondLst>
                                        </p:cTn>
                                        <p:tgtEl>
                                          <p:spTgt spid="2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5"/>
                                        </p:tgtEl>
                                      </p:cBhvr>
                                    </p:animEffect>
                                    <p:set>
                                      <p:cBhvr>
                                        <p:cTn id="68" dur="1" fill="hold">
                                          <p:stCondLst>
                                            <p:cond delay="499"/>
                                          </p:stCondLst>
                                        </p:cTn>
                                        <p:tgtEl>
                                          <p:spTgt spid="25"/>
                                        </p:tgtEl>
                                        <p:attrNameLst>
                                          <p:attrName>style.visibility</p:attrName>
                                        </p:attrNameLst>
                                      </p:cBhvr>
                                      <p:to>
                                        <p:strVal val="hidden"/>
                                      </p:to>
                                    </p:set>
                                  </p:childTnLst>
                                </p:cTn>
                              </p:par>
                            </p:childTnLst>
                          </p:cTn>
                        </p:par>
                        <p:par>
                          <p:cTn id="69" fill="hold">
                            <p:stCondLst>
                              <p:cond delay="500"/>
                            </p:stCondLst>
                            <p:childTnLst>
                              <p:par>
                                <p:cTn id="70" presetID="10" presetClass="exit" presetSubtype="0" fill="hold" grpId="1" nodeType="after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par>
                          <p:cTn id="78" fill="hold">
                            <p:stCondLst>
                              <p:cond delay="500"/>
                            </p:stCondLst>
                            <p:childTnLst>
                              <p:par>
                                <p:cTn id="79" presetID="10" presetClass="exit" presetSubtype="0" fill="hold" grpId="1" nodeType="afterEffect">
                                  <p:stCondLst>
                                    <p:cond delay="0"/>
                                  </p:stCondLst>
                                  <p:childTnLst>
                                    <p:animEffect transition="out" filter="fade">
                                      <p:cBhvr>
                                        <p:cTn id="80" dur="500"/>
                                        <p:tgtEl>
                                          <p:spTgt spid="14"/>
                                        </p:tgtEl>
                                      </p:cBhvr>
                                    </p:animEffect>
                                    <p:set>
                                      <p:cBhvr>
                                        <p:cTn id="81" dur="1" fill="hold">
                                          <p:stCondLst>
                                            <p:cond delay="499"/>
                                          </p:stCondLst>
                                        </p:cTn>
                                        <p:tgtEl>
                                          <p:spTgt spid="14"/>
                                        </p:tgtEl>
                                        <p:attrNameLst>
                                          <p:attrName>style.visibility</p:attrName>
                                        </p:attrNameLst>
                                      </p:cBhvr>
                                      <p:to>
                                        <p:strVal val="hidden"/>
                                      </p:to>
                                    </p:set>
                                  </p:childTnLst>
                                </p:cTn>
                              </p:par>
                            </p:childTnLst>
                          </p:cTn>
                        </p:par>
                        <p:par>
                          <p:cTn id="82" fill="hold">
                            <p:stCondLst>
                              <p:cond delay="1000"/>
                            </p:stCondLst>
                            <p:childTnLst>
                              <p:par>
                                <p:cTn id="83" presetID="10" presetClass="exit" presetSubtype="0" fill="hold" grpId="1" nodeType="afterEffect">
                                  <p:stCondLst>
                                    <p:cond delay="0"/>
                                  </p:stCondLst>
                                  <p:childTnLst>
                                    <p:animEffect transition="out" filter="fade">
                                      <p:cBhvr>
                                        <p:cTn id="84" dur="500"/>
                                        <p:tgtEl>
                                          <p:spTgt spid="17"/>
                                        </p:tgtEl>
                                      </p:cBhvr>
                                    </p:animEffect>
                                    <p:set>
                                      <p:cBhvr>
                                        <p:cTn id="85" dur="1" fill="hold">
                                          <p:stCondLst>
                                            <p:cond delay="499"/>
                                          </p:stCondLst>
                                        </p:cTn>
                                        <p:tgtEl>
                                          <p:spTgt spid="17"/>
                                        </p:tgtEl>
                                        <p:attrNameLst>
                                          <p:attrName>style.visibility</p:attrName>
                                        </p:attrNameLst>
                                      </p:cBhvr>
                                      <p:to>
                                        <p:strVal val="hidden"/>
                                      </p:to>
                                    </p:set>
                                  </p:childTnLst>
                                </p:cTn>
                              </p:par>
                            </p:childTnLst>
                          </p:cTn>
                        </p:par>
                        <p:par>
                          <p:cTn id="86" fill="hold">
                            <p:stCondLst>
                              <p:cond delay="1500"/>
                            </p:stCondLst>
                            <p:childTnLst>
                              <p:par>
                                <p:cTn id="87" presetID="10" presetClass="entr" presetSubtype="0"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11"/>
                                        </p:tgtEl>
                                      </p:cBhvr>
                                    </p:animEffect>
                                    <p:set>
                                      <p:cBhvr>
                                        <p:cTn id="94" dur="1" fill="hold">
                                          <p:stCondLst>
                                            <p:cond delay="499"/>
                                          </p:stCondLst>
                                        </p:cTn>
                                        <p:tgtEl>
                                          <p:spTgt spid="1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6"/>
                                        </p:tgtEl>
                                      </p:cBhvr>
                                    </p:animEffect>
                                    <p:set>
                                      <p:cBhvr>
                                        <p:cTn id="9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6" grpId="0" animBg="1"/>
      <p:bldP spid="6" grpId="1" animBg="1"/>
      <p:bldP spid="11" grpId="0" animBg="1"/>
      <p:bldP spid="11" grpId="1" animBg="1"/>
      <p:bldP spid="14" grpId="1" animBg="1"/>
      <p:bldP spid="17" grpId="1" animBg="1"/>
      <p:bldP spid="4" grpId="0" animBg="1"/>
      <p:bldP spid="4" grpId="1" animBg="1"/>
      <p:bldP spid="5" grpId="0" animBg="1"/>
      <p:bldP spid="5" grpId="1" animBg="1"/>
      <p:bldP spid="23" grpId="0" animBg="1"/>
      <p:bldP spid="23" grpId="1" animBg="1"/>
      <p:bldP spid="24" grpId="0" animBg="1"/>
      <p:bldP spid="24" grpId="1" animBg="1"/>
      <p:bldP spid="25" grpId="0" animBg="1"/>
      <p:bldP spid="2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8" name="Title 7"/>
          <p:cNvSpPr>
            <a:spLocks noGrp="1"/>
          </p:cNvSpPr>
          <p:nvPr>
            <p:ph type="title"/>
          </p:nvPr>
        </p:nvSpPr>
        <p:spPr/>
        <p:txBody>
          <a:bodyPr/>
          <a:lstStyle/>
          <a:p>
            <a:r>
              <a:rPr lang="en-US" b="1" dirty="0"/>
              <a:t>Related Work: Classical Mechanics</a:t>
            </a:r>
          </a:p>
        </p:txBody>
      </p:sp>
      <p:sp>
        <p:nvSpPr>
          <p:cNvPr id="7" name="Slide Number Placeholder 6"/>
          <p:cNvSpPr>
            <a:spLocks noGrp="1"/>
          </p:cNvSpPr>
          <p:nvPr>
            <p:ph type="sldNum" sz="quarter" idx="12"/>
          </p:nvPr>
        </p:nvSpPr>
        <p:spPr/>
        <p:txBody>
          <a:bodyPr/>
          <a:lstStyle/>
          <a:p>
            <a:fld id="{6802EB84-1FEA-434F-A510-123CCB7C571B}" type="slidenum">
              <a:rPr lang="en-US" smtClean="0"/>
              <a:t>18</a:t>
            </a:fld>
            <a:endParaRPr lang="en-US"/>
          </a:p>
        </p:txBody>
      </p:sp>
      <p:sp>
        <p:nvSpPr>
          <p:cNvPr id="6" name="Rectangle 5">
            <a:extLst>
              <a:ext uri="{FF2B5EF4-FFF2-40B4-BE49-F238E27FC236}">
                <a16:creationId xmlns:a16="http://schemas.microsoft.com/office/drawing/2014/main" id="{A9198C88-A8A1-4EDA-A908-1A2BA8BD42E6}"/>
              </a:ext>
            </a:extLst>
          </p:cNvPr>
          <p:cNvSpPr/>
          <p:nvPr/>
        </p:nvSpPr>
        <p:spPr>
          <a:xfrm>
            <a:off x="790573" y="4122019"/>
            <a:ext cx="1304925"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3AB822-2688-48CA-A192-C7758D5C8C5F}"/>
              </a:ext>
            </a:extLst>
          </p:cNvPr>
          <p:cNvSpPr/>
          <p:nvPr/>
        </p:nvSpPr>
        <p:spPr>
          <a:xfrm>
            <a:off x="7648815"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85E81B-4751-40F9-9B8C-052811ED0CA8}"/>
              </a:ext>
            </a:extLst>
          </p:cNvPr>
          <p:cNvSpPr/>
          <p:nvPr/>
        </p:nvSpPr>
        <p:spPr>
          <a:xfrm>
            <a:off x="10504983" y="4197349"/>
            <a:ext cx="786581" cy="455611"/>
          </a:xfrm>
          <a:prstGeom prst="rect">
            <a:avLst/>
          </a:prstGeom>
          <a:solidFill>
            <a:srgbClr val="D5E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EBE78A-C89E-4637-8DBC-E4E14D2ED05C}"/>
              </a:ext>
            </a:extLst>
          </p:cNvPr>
          <p:cNvSpPr/>
          <p:nvPr/>
        </p:nvSpPr>
        <p:spPr>
          <a:xfrm>
            <a:off x="10504982" y="4870449"/>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7B88A4-0458-4631-A1D4-FEDE1EF0F9D3}"/>
              </a:ext>
            </a:extLst>
          </p:cNvPr>
          <p:cNvSpPr/>
          <p:nvPr/>
        </p:nvSpPr>
        <p:spPr>
          <a:xfrm>
            <a:off x="7648815" y="4858356"/>
            <a:ext cx="786581" cy="455611"/>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69447B-4DEB-4D51-8B39-B98FB2E03CEA}"/>
              </a:ext>
            </a:extLst>
          </p:cNvPr>
          <p:cNvSpPr/>
          <p:nvPr/>
        </p:nvSpPr>
        <p:spPr>
          <a:xfrm>
            <a:off x="7512801" y="4122018"/>
            <a:ext cx="1002549"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F243CC-5EAA-4E69-A948-AC0476CE49E8}"/>
              </a:ext>
            </a:extLst>
          </p:cNvPr>
          <p:cNvSpPr/>
          <p:nvPr/>
        </p:nvSpPr>
        <p:spPr>
          <a:xfrm>
            <a:off x="10398878" y="4122017"/>
            <a:ext cx="1002549"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75E28C-5E10-44C9-A6DE-F2B02B7EABEB}"/>
              </a:ext>
            </a:extLst>
          </p:cNvPr>
          <p:cNvSpPr/>
          <p:nvPr/>
        </p:nvSpPr>
        <p:spPr>
          <a:xfrm>
            <a:off x="515491" y="2055658"/>
            <a:ext cx="11228833" cy="4183217"/>
          </a:xfrm>
          <a:prstGeom prst="rect">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CA531DB-C808-4945-976E-CDD7EE3480C8}"/>
              </a:ext>
            </a:extLst>
          </p:cNvPr>
          <p:cNvGrpSpPr/>
          <p:nvPr/>
        </p:nvGrpSpPr>
        <p:grpSpPr>
          <a:xfrm>
            <a:off x="2449132" y="2328703"/>
            <a:ext cx="7445893" cy="3586627"/>
            <a:chOff x="2268157" y="5890748"/>
            <a:chExt cx="7445893" cy="3586627"/>
          </a:xfrm>
        </p:grpSpPr>
        <p:sp>
          <p:nvSpPr>
            <p:cNvPr id="5" name="Rectangle 4">
              <a:extLst>
                <a:ext uri="{FF2B5EF4-FFF2-40B4-BE49-F238E27FC236}">
                  <a16:creationId xmlns:a16="http://schemas.microsoft.com/office/drawing/2014/main" id="{7D851041-D4ED-4612-B2BA-1393211DE48B}"/>
                </a:ext>
              </a:extLst>
            </p:cNvPr>
            <p:cNvSpPr/>
            <p:nvPr/>
          </p:nvSpPr>
          <p:spPr>
            <a:xfrm>
              <a:off x="2268157" y="5890748"/>
              <a:ext cx="7445893" cy="3586627"/>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8CC6E6F-3D98-45B5-A3A1-5B3BE12C17DA}"/>
                </a:ext>
              </a:extLst>
            </p:cNvPr>
            <p:cNvGrpSpPr/>
            <p:nvPr/>
          </p:nvGrpSpPr>
          <p:grpSpPr>
            <a:xfrm>
              <a:off x="2575776" y="6675433"/>
              <a:ext cx="6755607" cy="2662386"/>
              <a:chOff x="271076" y="6530247"/>
              <a:chExt cx="6755607" cy="2662386"/>
            </a:xfrm>
          </p:grpSpPr>
          <p:sp>
            <p:nvSpPr>
              <p:cNvPr id="21" name="Rectangle 20">
                <a:extLst>
                  <a:ext uri="{FF2B5EF4-FFF2-40B4-BE49-F238E27FC236}">
                    <a16:creationId xmlns:a16="http://schemas.microsoft.com/office/drawing/2014/main" id="{07A10F64-21B5-4A88-9410-BFA93E44473B}"/>
                  </a:ext>
                </a:extLst>
              </p:cNvPr>
              <p:cNvSpPr/>
              <p:nvPr/>
            </p:nvSpPr>
            <p:spPr>
              <a:xfrm>
                <a:off x="3126498" y="7794948"/>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45B4985-CB7A-4DEE-931D-6A9160ADFAED}"/>
                  </a:ext>
                </a:extLst>
              </p:cNvPr>
              <p:cNvSpPr/>
              <p:nvPr/>
            </p:nvSpPr>
            <p:spPr>
              <a:xfrm>
                <a:off x="5709284" y="7842703"/>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530D018-E091-4575-B19D-AB33E92DB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28" y="7470819"/>
                <a:ext cx="1291361" cy="1721814"/>
              </a:xfrm>
              <a:prstGeom prst="rect">
                <a:avLst/>
              </a:prstGeom>
              <a:ln w="38100">
                <a:solidFill>
                  <a:schemeClr val="tx1"/>
                </a:solidFill>
              </a:ln>
            </p:spPr>
          </p:pic>
          <p:sp>
            <p:nvSpPr>
              <p:cNvPr id="24" name="Rectangle 23">
                <a:extLst>
                  <a:ext uri="{FF2B5EF4-FFF2-40B4-BE49-F238E27FC236}">
                    <a16:creationId xmlns:a16="http://schemas.microsoft.com/office/drawing/2014/main" id="{148C9C82-1A46-46DB-ADC1-14ACD0DE061D}"/>
                  </a:ext>
                </a:extLst>
              </p:cNvPr>
              <p:cNvSpPr/>
              <p:nvPr/>
            </p:nvSpPr>
            <p:spPr>
              <a:xfrm>
                <a:off x="5715312" y="8376159"/>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72549A4-B946-4C48-A77A-271411959AC3}"/>
                  </a:ext>
                </a:extLst>
              </p:cNvPr>
              <p:cNvGrpSpPr/>
              <p:nvPr/>
            </p:nvGrpSpPr>
            <p:grpSpPr>
              <a:xfrm>
                <a:off x="4662321" y="7762017"/>
                <a:ext cx="2364362" cy="1093211"/>
                <a:chOff x="4750621" y="2606485"/>
                <a:chExt cx="2364362" cy="1093211"/>
              </a:xfrm>
            </p:grpSpPr>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0047DFF-A506-4169-B2C1-A45E272F2C86}"/>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4" name="Rectangle 53">
                      <a:extLst>
                        <a:ext uri="{FF2B5EF4-FFF2-40B4-BE49-F238E27FC236}">
                          <a16:creationId xmlns:a16="http://schemas.microsoft.com/office/drawing/2014/main" id="{9A8B22DB-1498-4199-B91F-F8099628AE6D}"/>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5"/>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B82A770A-0407-4B11-A815-201E5A1408C8}"/>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5" name="Rectangle 54">
                      <a:extLst>
                        <a:ext uri="{FF2B5EF4-FFF2-40B4-BE49-F238E27FC236}">
                          <a16:creationId xmlns:a16="http://schemas.microsoft.com/office/drawing/2014/main" id="{83EAB60B-2645-4224-8A6D-8D94050513F6}"/>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6"/>
                      <a:stretch>
                        <a:fillRect/>
                      </a:stretch>
                    </a:blipFill>
                    <a:ln w="38100">
                      <a:noFill/>
                    </a:ln>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B1332208-2B6C-4505-B8F7-83A9B2ECA0DD}"/>
                      </a:ext>
                    </a:extLst>
                  </p:cNvPr>
                  <p:cNvSpPr/>
                  <p:nvPr/>
                </p:nvSpPr>
                <p:spPr>
                  <a:xfrm>
                    <a:off x="2575776" y="7822222"/>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p:sp>
                <p:nvSpPr>
                  <p:cNvPr id="26" name="Rectangle 25">
                    <a:extLst>
                      <a:ext uri="{FF2B5EF4-FFF2-40B4-BE49-F238E27FC236}">
                        <a16:creationId xmlns:a16="http://schemas.microsoft.com/office/drawing/2014/main" id="{B1332208-2B6C-4505-B8F7-83A9B2ECA0DD}"/>
                      </a:ext>
                    </a:extLst>
                  </p:cNvPr>
                  <p:cNvSpPr>
                    <a:spLocks noRot="1" noChangeAspect="1" noMove="1" noResize="1" noEditPoints="1" noAdjustHandles="1" noChangeArrowheads="1" noChangeShapeType="1" noTextEdit="1"/>
                  </p:cNvSpPr>
                  <p:nvPr/>
                </p:nvSpPr>
                <p:spPr>
                  <a:xfrm>
                    <a:off x="2575776" y="7822222"/>
                    <a:ext cx="1552575" cy="923330"/>
                  </a:xfrm>
                  <a:prstGeom prst="rect">
                    <a:avLst/>
                  </a:prstGeom>
                  <a:blipFill>
                    <a:blip r:embed="rId7"/>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FC35611E-913A-449B-9DBE-94D6B6B2FBBD}"/>
                  </a:ext>
                </a:extLst>
              </p:cNvPr>
              <p:cNvSpPr/>
              <p:nvPr/>
            </p:nvSpPr>
            <p:spPr>
              <a:xfrm>
                <a:off x="271076" y="6540353"/>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9" name="Rectangle 28">
                <a:extLst>
                  <a:ext uri="{FF2B5EF4-FFF2-40B4-BE49-F238E27FC236}">
                    <a16:creationId xmlns:a16="http://schemas.microsoft.com/office/drawing/2014/main" id="{C2959ECE-21D0-40D5-8464-67E56BFC7229}"/>
                  </a:ext>
                </a:extLst>
              </p:cNvPr>
              <p:cNvSpPr/>
              <p:nvPr/>
            </p:nvSpPr>
            <p:spPr>
              <a:xfrm>
                <a:off x="2689407" y="6530247"/>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30" name="Rectangle 29">
                <a:extLst>
                  <a:ext uri="{FF2B5EF4-FFF2-40B4-BE49-F238E27FC236}">
                    <a16:creationId xmlns:a16="http://schemas.microsoft.com/office/drawing/2014/main" id="{02F2D44E-976C-4DAC-9515-1A50AEF26B3A}"/>
                  </a:ext>
                </a:extLst>
              </p:cNvPr>
              <p:cNvSpPr/>
              <p:nvPr/>
            </p:nvSpPr>
            <p:spPr>
              <a:xfrm>
                <a:off x="4965981" y="6554926"/>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Engine Control Tasks</a:t>
                </a:r>
              </a:p>
            </p:txBody>
          </p:sp>
          <p:sp>
            <p:nvSpPr>
              <p:cNvPr id="32" name="Arrow: Right 31">
                <a:extLst>
                  <a:ext uri="{FF2B5EF4-FFF2-40B4-BE49-F238E27FC236}">
                    <a16:creationId xmlns:a16="http://schemas.microsoft.com/office/drawing/2014/main" id="{4CFCBAB1-5C07-446F-BE69-822FF6C985AD}"/>
                  </a:ext>
                </a:extLst>
              </p:cNvPr>
              <p:cNvSpPr/>
              <p:nvPr/>
            </p:nvSpPr>
            <p:spPr>
              <a:xfrm>
                <a:off x="4197852" y="8077791"/>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05AE0621-ADC6-46B6-B9C7-4CD67D304BF8}"/>
                  </a:ext>
                </a:extLst>
              </p:cNvPr>
              <p:cNvSpPr/>
              <p:nvPr/>
            </p:nvSpPr>
            <p:spPr>
              <a:xfrm>
                <a:off x="1941766" y="8077791"/>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9F574A0C-50A6-4F8C-A6D0-028886AFF2D1}"/>
                </a:ext>
              </a:extLst>
            </p:cNvPr>
            <p:cNvSpPr/>
            <p:nvPr/>
          </p:nvSpPr>
          <p:spPr>
            <a:xfrm>
              <a:off x="3833007" y="6000706"/>
              <a:ext cx="4316195" cy="492165"/>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Engine Control Tasks</a:t>
              </a:r>
            </a:p>
          </p:txBody>
        </p:sp>
      </p:grpSp>
    </p:spTree>
    <p:extLst>
      <p:ext uri="{BB962C8B-B14F-4D97-AF65-F5344CB8AC3E}">
        <p14:creationId xmlns:p14="http://schemas.microsoft.com/office/powerpoint/2010/main" val="11830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10" presetClass="exit" presetSubtype="0" fill="hold" grpId="0" nodeType="after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par>
                          <p:cTn id="30" fill="hold">
                            <p:stCondLst>
                              <p:cond delay="1000"/>
                            </p:stCondLst>
                            <p:childTnLst>
                              <p:par>
                                <p:cTn id="31" presetID="10" presetClass="exit" presetSubtype="0" fill="hold" grpId="0" nodeType="after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par>
                          <p:cTn id="43" fill="hold">
                            <p:stCondLst>
                              <p:cond delay="500"/>
                            </p:stCondLst>
                            <p:childTnLst>
                              <p:par>
                                <p:cTn id="44" presetID="10" presetClass="exit" presetSubtype="0" fill="hold" grpId="0" nodeType="after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animBg="1"/>
      <p:bldP spid="15" grpId="0" animBg="1"/>
      <p:bldP spid="16" grpId="0" animBg="1"/>
      <p:bldP spid="18" grpId="0" animBg="1"/>
      <p:bldP spid="13" grpId="0" animBg="1"/>
      <p:bldP spid="13" grpId="1" animBg="1"/>
      <p:bldP spid="19" grpId="0" animBg="1"/>
      <p:bldP spid="19" grpId="1" animBg="1"/>
      <p:bldP spid="10" grpId="0" animBg="1"/>
      <p:bldP spid="1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Related Work: What We’ll Cover</a:t>
            </a:r>
          </a:p>
        </p:txBody>
      </p:sp>
      <mc:AlternateContent xmlns:mc="http://schemas.openxmlformats.org/markup-compatibility/2006">
        <mc:Choice xmlns:a14="http://schemas.microsoft.com/office/drawing/2010/main" Requires="a14">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p:graphicFrame>
            <p:nvGraphicFramePr>
              <p:cNvPr id="3" name="Content Placeholder 2">
                <a:extLst>
                  <a:ext uri="{FF2B5EF4-FFF2-40B4-BE49-F238E27FC236}">
                    <a16:creationId xmlns:a16="http://schemas.microsoft.com/office/drawing/2014/main" id="{B45AA5C9-7C12-4951-97C8-5AEE07FEA42C}"/>
                  </a:ext>
                </a:extLst>
              </p:cNvPr>
              <p:cNvGraphicFramePr>
                <a:graphicFrameLocks noGrp="1"/>
              </p:cNvGraphicFramePr>
              <p:nvPr>
                <p:ph idx="1"/>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3"/>
                          <a:stretch>
                            <a:fillRect l="-476" t="-301905" r="-727619" b="-202857"/>
                          </a:stretch>
                        </a:blipFill>
                      </a:tcPr>
                    </a:tc>
                    <a:tc>
                      <a:txBody>
                        <a:bodyPr/>
                        <a:lstStyle/>
                        <a:p>
                          <a:endParaRPr lang="en-US"/>
                        </a:p>
                      </a:txBody>
                      <a:tcPr anchor="ctr">
                        <a:blipFill>
                          <a:blip r:embed="rId3"/>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3"/>
                          <a:stretch>
                            <a:fillRect l="-476" t="-398113" r="-727619" b="-100943"/>
                          </a:stretch>
                        </a:blipFill>
                      </a:tcPr>
                    </a:tc>
                    <a:tc>
                      <a:txBody>
                        <a:bodyPr/>
                        <a:lstStyle/>
                        <a:p>
                          <a:endParaRPr lang="en-US"/>
                        </a:p>
                      </a:txBody>
                      <a:tcPr anchor="ctr">
                        <a:blipFill>
                          <a:blip r:embed="rId3"/>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3"/>
                          <a:stretch>
                            <a:fillRect l="-476" t="-502857" r="-727619" b="-1905"/>
                          </a:stretch>
                        </a:blipFill>
                      </a:tcPr>
                    </a:tc>
                    <a:tc>
                      <a:txBody>
                        <a:bodyPr/>
                        <a:lstStyle/>
                        <a:p>
                          <a:endParaRPr lang="en-US"/>
                        </a:p>
                      </a:txBody>
                      <a:tcPr anchor="ctr">
                        <a:blipFill>
                          <a:blip r:embed="rId3"/>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7" name="Slide Number Placeholder 6"/>
          <p:cNvSpPr>
            <a:spLocks noGrp="1"/>
          </p:cNvSpPr>
          <p:nvPr>
            <p:ph type="sldNum" sz="quarter" idx="12"/>
          </p:nvPr>
        </p:nvSpPr>
        <p:spPr/>
        <p:txBody>
          <a:bodyPr/>
          <a:lstStyle/>
          <a:p>
            <a:fld id="{6802EB84-1FEA-434F-A510-123CCB7C571B}" type="slidenum">
              <a:rPr lang="en-US" smtClean="0"/>
              <a:t>19</a:t>
            </a:fld>
            <a:endParaRPr lang="en-US"/>
          </a:p>
        </p:txBody>
      </p:sp>
      <p:sp>
        <p:nvSpPr>
          <p:cNvPr id="12" name="Rectangle 11">
            <a:extLst>
              <a:ext uri="{FF2B5EF4-FFF2-40B4-BE49-F238E27FC236}">
                <a16:creationId xmlns:a16="http://schemas.microsoft.com/office/drawing/2014/main" id="{FC51FCE3-F443-4AD3-9976-14AA39B19478}"/>
              </a:ext>
            </a:extLst>
          </p:cNvPr>
          <p:cNvSpPr/>
          <p:nvPr/>
        </p:nvSpPr>
        <p:spPr>
          <a:xfrm>
            <a:off x="9446377" y="4122018"/>
            <a:ext cx="937260" cy="130662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7448687-75DA-405D-AAAC-AFAD8B4A412F}"/>
              </a:ext>
            </a:extLst>
          </p:cNvPr>
          <p:cNvSpPr/>
          <p:nvPr/>
        </p:nvSpPr>
        <p:spPr>
          <a:xfrm>
            <a:off x="928602" y="6115050"/>
            <a:ext cx="1002549" cy="62097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SCD</a:t>
            </a:r>
          </a:p>
        </p:txBody>
      </p:sp>
      <p:sp>
        <p:nvSpPr>
          <p:cNvPr id="4" name="TextBox 3">
            <a:extLst>
              <a:ext uri="{FF2B5EF4-FFF2-40B4-BE49-F238E27FC236}">
                <a16:creationId xmlns:a16="http://schemas.microsoft.com/office/drawing/2014/main" id="{DD2A1387-9E4C-4928-A813-141944F00391}"/>
              </a:ext>
            </a:extLst>
          </p:cNvPr>
          <p:cNvSpPr txBox="1"/>
          <p:nvPr/>
        </p:nvSpPr>
        <p:spPr>
          <a:xfrm>
            <a:off x="2035926" y="6243913"/>
            <a:ext cx="1640724" cy="369332"/>
          </a:xfrm>
          <a:prstGeom prst="rect">
            <a:avLst/>
          </a:prstGeom>
          <a:noFill/>
        </p:spPr>
        <p:txBody>
          <a:bodyPr wrap="square" rtlCol="0">
            <a:spAutoFit/>
          </a:bodyPr>
          <a:lstStyle/>
          <a:p>
            <a:r>
              <a:rPr lang="en-US" dirty="0">
                <a:latin typeface="Garamond" panose="02020404030301010803" pitchFamily="18" charset="0"/>
              </a:rPr>
              <a:t>covered in MS.</a:t>
            </a:r>
          </a:p>
        </p:txBody>
      </p:sp>
      <p:sp>
        <p:nvSpPr>
          <p:cNvPr id="20" name="Rectangle 19">
            <a:extLst>
              <a:ext uri="{FF2B5EF4-FFF2-40B4-BE49-F238E27FC236}">
                <a16:creationId xmlns:a16="http://schemas.microsoft.com/office/drawing/2014/main" id="{D1FBF1BE-F06D-4F3E-8DC4-774DBA6170FC}"/>
              </a:ext>
            </a:extLst>
          </p:cNvPr>
          <p:cNvSpPr/>
          <p:nvPr/>
        </p:nvSpPr>
        <p:spPr>
          <a:xfrm>
            <a:off x="4801729" y="6115050"/>
            <a:ext cx="1002549" cy="62097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Garamond" panose="02020404030301010803" pitchFamily="18" charset="0"/>
              </a:rPr>
              <a:t>Eng</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Ctrl.</a:t>
            </a:r>
          </a:p>
        </p:txBody>
      </p:sp>
      <p:sp>
        <p:nvSpPr>
          <p:cNvPr id="21" name="TextBox 20">
            <a:extLst>
              <a:ext uri="{FF2B5EF4-FFF2-40B4-BE49-F238E27FC236}">
                <a16:creationId xmlns:a16="http://schemas.microsoft.com/office/drawing/2014/main" id="{E38976D6-85F6-4432-B0E3-7CBFD93A06E1}"/>
              </a:ext>
            </a:extLst>
          </p:cNvPr>
          <p:cNvSpPr txBox="1"/>
          <p:nvPr/>
        </p:nvSpPr>
        <p:spPr>
          <a:xfrm>
            <a:off x="5842377" y="6237283"/>
            <a:ext cx="5345949" cy="369332"/>
          </a:xfrm>
          <a:prstGeom prst="rect">
            <a:avLst/>
          </a:prstGeom>
          <a:noFill/>
        </p:spPr>
        <p:txBody>
          <a:bodyPr wrap="square" rtlCol="0">
            <a:spAutoFit/>
          </a:bodyPr>
          <a:lstStyle/>
          <a:p>
            <a:r>
              <a:rPr lang="en-US" dirty="0">
                <a:latin typeface="Garamond" panose="02020404030301010803" pitchFamily="18" charset="0"/>
              </a:rPr>
              <a:t>will be the focus for remainder of presentation.</a:t>
            </a:r>
          </a:p>
        </p:txBody>
      </p:sp>
      <p:sp>
        <p:nvSpPr>
          <p:cNvPr id="22" name="Rectangle 21">
            <a:extLst>
              <a:ext uri="{FF2B5EF4-FFF2-40B4-BE49-F238E27FC236}">
                <a16:creationId xmlns:a16="http://schemas.microsoft.com/office/drawing/2014/main" id="{A28BB767-7DC3-485F-AED7-561B4FD536E4}"/>
              </a:ext>
            </a:extLst>
          </p:cNvPr>
          <p:cNvSpPr/>
          <p:nvPr/>
        </p:nvSpPr>
        <p:spPr>
          <a:xfrm>
            <a:off x="7512801" y="4122018"/>
            <a:ext cx="1002549"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76E2FC-5895-4E2D-9722-2A6A8A5130A6}"/>
              </a:ext>
            </a:extLst>
          </p:cNvPr>
          <p:cNvSpPr/>
          <p:nvPr/>
        </p:nvSpPr>
        <p:spPr>
          <a:xfrm>
            <a:off x="10435592" y="4122017"/>
            <a:ext cx="937260" cy="130662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87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4" grpId="0"/>
      <p:bldP spid="20" grpId="0" animBg="1"/>
      <p:bldP spid="21" grpId="0"/>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lstStyle/>
          <a:p>
            <a:pPr marL="0" indent="0">
              <a:buNone/>
            </a:pPr>
            <a:r>
              <a:rPr lang="en-US" dirty="0"/>
              <a:t>Systems which:</a:t>
            </a:r>
            <a:br>
              <a:rPr lang="en-US" dirty="0"/>
            </a:br>
            <a:endParaRPr lang="en-US" dirty="0"/>
          </a:p>
          <a:p>
            <a:pPr marL="514350" indent="-514350">
              <a:buFont typeface="+mj-lt"/>
              <a:buAutoNum type="arabicPeriod"/>
            </a:pPr>
            <a:r>
              <a:rPr lang="en-US" dirty="0"/>
              <a:t>require </a:t>
            </a:r>
            <a:r>
              <a:rPr lang="en-US" b="1" dirty="0"/>
              <a:t>logically </a:t>
            </a:r>
            <a:r>
              <a:rPr lang="en-US" dirty="0"/>
              <a:t>and </a:t>
            </a:r>
            <a:r>
              <a:rPr lang="en-US" b="1" dirty="0"/>
              <a:t>temporally </a:t>
            </a:r>
            <a:r>
              <a:rPr lang="en-US" dirty="0"/>
              <a:t>correct results;</a:t>
            </a:r>
            <a:br>
              <a:rPr lang="en-US" dirty="0"/>
            </a:br>
            <a:endParaRPr lang="en-US" dirty="0"/>
          </a:p>
          <a:p>
            <a:pPr marL="514350" indent="-514350">
              <a:buFont typeface="+mj-lt"/>
              <a:buAutoNum type="arabicPeriod"/>
            </a:pPr>
            <a:r>
              <a:rPr lang="en-US" dirty="0"/>
              <a:t>incur </a:t>
            </a:r>
            <a:r>
              <a:rPr lang="en-US" b="1" dirty="0"/>
              <a:t>catastrophic failure </a:t>
            </a:r>
            <a:r>
              <a:rPr lang="en-US" dirty="0"/>
              <a:t>when either logical or temporal errors occur;</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9" name="Content Placeholder 8" descr="A picture containing indoor&#10;&#10;Description automatically generated">
            <a:extLst>
              <a:ext uri="{FF2B5EF4-FFF2-40B4-BE49-F238E27FC236}">
                <a16:creationId xmlns:a16="http://schemas.microsoft.com/office/drawing/2014/main" id="{C33CDEDC-C835-4768-A031-244B545FE6BD}"/>
              </a:ext>
            </a:extLst>
          </p:cNvPr>
          <p:cNvPicPr>
            <a:picLocks noGrp="1" noChangeAspect="1"/>
          </p:cNvPicPr>
          <p:nvPr>
            <p:ph sz="half" idx="2"/>
          </p:nvPr>
        </p:nvPicPr>
        <p:blipFill>
          <a:blip r:embed="rId2"/>
          <a:stretch>
            <a:fillRect/>
          </a:stretch>
        </p:blipFill>
        <p:spPr>
          <a:xfrm>
            <a:off x="6172200" y="2274094"/>
            <a:ext cx="5181600" cy="3454400"/>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2</a:t>
            </a:fld>
            <a:endParaRPr lang="en-US"/>
          </a:p>
        </p:txBody>
      </p:sp>
      <p:sp>
        <p:nvSpPr>
          <p:cNvPr id="6" name="Rectangle 5">
            <a:extLst>
              <a:ext uri="{FF2B5EF4-FFF2-40B4-BE49-F238E27FC236}">
                <a16:creationId xmlns:a16="http://schemas.microsoft.com/office/drawing/2014/main" id="{451D02EF-B923-4E25-A2EE-FD55CC133CEA}"/>
              </a:ext>
            </a:extLst>
          </p:cNvPr>
          <p:cNvSpPr/>
          <p:nvPr/>
        </p:nvSpPr>
        <p:spPr>
          <a:xfrm>
            <a:off x="6172200" y="5869571"/>
            <a:ext cx="5181600"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a:latin typeface="Garamond" panose="02020404030301010803" pitchFamily="18" charset="0"/>
              </a:rPr>
              <a:t>National </a:t>
            </a:r>
            <a:r>
              <a:rPr lang="en-US" sz="800" b="1" dirty="0" err="1">
                <a:latin typeface="Garamond" panose="02020404030301010803" pitchFamily="18" charset="0"/>
              </a:rPr>
              <a:t>Highwat</a:t>
            </a:r>
            <a:r>
              <a:rPr lang="en-US" sz="800" b="1" dirty="0">
                <a:latin typeface="Garamond" panose="02020404030301010803" pitchFamily="18" charset="0"/>
              </a:rPr>
              <a:t> Traffic Safety Administration.</a:t>
            </a:r>
          </a:p>
        </p:txBody>
      </p:sp>
    </p:spTree>
    <p:extLst>
      <p:ext uri="{BB962C8B-B14F-4D97-AF65-F5344CB8AC3E}">
        <p14:creationId xmlns:p14="http://schemas.microsoft.com/office/powerpoint/2010/main" val="76201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en-US" sz="2800" b="1" dirty="0"/>
              <a:t>An Efficient Knapsack-Based Approach for</a:t>
            </a:r>
            <a:br>
              <a:rPr lang="en-US" sz="2800" b="1" dirty="0"/>
            </a:br>
            <a:r>
              <a:rPr lang="en-US" sz="2800" b="1" dirty="0"/>
              <a:t>Calculating the Worst-Case Demand of AVR Tasks</a:t>
            </a:r>
          </a:p>
        </p:txBody>
      </p:sp>
      <p:sp>
        <p:nvSpPr>
          <p:cNvPr id="3" name="Subtitle 2"/>
          <p:cNvSpPr>
            <a:spLocks noGrp="1"/>
          </p:cNvSpPr>
          <p:nvPr>
            <p:ph type="subTitle" idx="1"/>
          </p:nvPr>
        </p:nvSpPr>
        <p:spPr/>
        <p:txBody>
          <a:bodyPr anchor="ctr">
            <a:normAutofit fontScale="85000" lnSpcReduction="20000"/>
          </a:bodyPr>
          <a:lstStyle/>
          <a:p>
            <a:r>
              <a:rPr lang="en-US" dirty="0">
                <a:latin typeface="Garamond" panose="02020404030301010803" pitchFamily="18" charset="0"/>
              </a:rPr>
              <a:t>Sandeep Kumar </a:t>
            </a:r>
            <a:r>
              <a:rPr lang="en-US" dirty="0" err="1">
                <a:latin typeface="Garamond" panose="02020404030301010803" pitchFamily="18" charset="0"/>
              </a:rPr>
              <a:t>Bijinemula</a:t>
            </a:r>
            <a:r>
              <a:rPr lang="en-US" baseline="30000" dirty="0">
                <a:latin typeface="Garamond" panose="02020404030301010803" pitchFamily="18" charset="0"/>
              </a:rPr>
              <a:t>*</a:t>
            </a:r>
            <a:r>
              <a:rPr lang="en-US" dirty="0">
                <a:latin typeface="Garamond" panose="02020404030301010803" pitchFamily="18" charset="0"/>
              </a:rPr>
              <a:t>, Aaron Willcock</a:t>
            </a:r>
            <a:r>
              <a:rPr lang="en-US" baseline="30000" dirty="0">
                <a:latin typeface="Garamond" panose="02020404030301010803" pitchFamily="18" charset="0"/>
              </a:rPr>
              <a:t>†</a:t>
            </a:r>
            <a:r>
              <a:rPr lang="en-US" dirty="0">
                <a:latin typeface="Garamond" panose="02020404030301010803" pitchFamily="18" charset="0"/>
              </a:rPr>
              <a:t>,</a:t>
            </a:r>
          </a:p>
          <a:p>
            <a:r>
              <a:rPr lang="en-US" dirty="0" err="1">
                <a:latin typeface="Garamond" panose="02020404030301010803" pitchFamily="18" charset="0"/>
              </a:rPr>
              <a:t>Thidapat</a:t>
            </a:r>
            <a:r>
              <a:rPr lang="en-US" dirty="0">
                <a:latin typeface="Garamond" panose="02020404030301010803" pitchFamily="18" charset="0"/>
              </a:rPr>
              <a:t> </a:t>
            </a:r>
            <a:r>
              <a:rPr lang="en-US" dirty="0" err="1">
                <a:latin typeface="Garamond" panose="02020404030301010803" pitchFamily="18" charset="0"/>
              </a:rPr>
              <a:t>Chantem</a:t>
            </a:r>
            <a:r>
              <a:rPr lang="en-US" baseline="30000" dirty="0">
                <a:latin typeface="Garamond" panose="02020404030301010803" pitchFamily="18" charset="0"/>
              </a:rPr>
              <a:t>*</a:t>
            </a:r>
            <a:r>
              <a:rPr lang="en-US" dirty="0">
                <a:latin typeface="Garamond" panose="02020404030301010803" pitchFamily="18" charset="0"/>
              </a:rPr>
              <a:t>, Nathan Fisher</a:t>
            </a:r>
            <a:r>
              <a:rPr lang="en-US" baseline="30000" dirty="0">
                <a:latin typeface="Garamond" panose="02020404030301010803" pitchFamily="18" charset="0"/>
              </a:rPr>
              <a:t>†</a:t>
            </a:r>
          </a:p>
          <a:p>
            <a:endParaRPr lang="en-US" sz="2000" dirty="0"/>
          </a:p>
          <a:p>
            <a:r>
              <a:rPr lang="en-US" sz="2000" baseline="30000" dirty="0"/>
              <a:t>*</a:t>
            </a:r>
            <a:r>
              <a:rPr lang="en-US" sz="2000" dirty="0"/>
              <a:t>Department of Electrical and Computer Engineering, Virginia Tech, USA</a:t>
            </a:r>
          </a:p>
          <a:p>
            <a:r>
              <a:rPr lang="en-US" sz="2000" baseline="30000" dirty="0"/>
              <a:t>†</a:t>
            </a:r>
            <a:r>
              <a:rPr lang="en-US" sz="2000" dirty="0"/>
              <a:t>Department of Computer Science, Wayne State University, USA</a:t>
            </a:r>
          </a:p>
        </p:txBody>
      </p:sp>
      <p:sp>
        <p:nvSpPr>
          <p:cNvPr id="4" name="Slide Number Placeholder 3">
            <a:extLst>
              <a:ext uri="{FF2B5EF4-FFF2-40B4-BE49-F238E27FC236}">
                <a16:creationId xmlns:a16="http://schemas.microsoft.com/office/drawing/2014/main" id="{0CEFEFE0-EC86-495F-A0F3-F0E214A88E2F}"/>
              </a:ext>
            </a:extLst>
          </p:cNvPr>
          <p:cNvSpPr>
            <a:spLocks noGrp="1"/>
          </p:cNvSpPr>
          <p:nvPr>
            <p:ph type="sldNum" sz="quarter" idx="12"/>
          </p:nvPr>
        </p:nvSpPr>
        <p:spPr/>
        <p:txBody>
          <a:bodyPr/>
          <a:lstStyle/>
          <a:p>
            <a:fld id="{C0DF9C1F-DB74-1E4B-8839-30A600129FD3}" type="slidenum">
              <a:rPr lang="en-US" smtClean="0"/>
              <a:t>20</a:t>
            </a:fld>
            <a:endParaRPr lang="en-US"/>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99117"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dirty="0"/>
              <a:t>Stealing from Stores</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7619689"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0890" y="2119725"/>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7738371" y="532386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7738371" y="412071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2152652" y="1637424"/>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21</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2152650" y="1716752"/>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4426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4387230"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2322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3710092"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3710092" y="4706957"/>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22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22833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4406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39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86242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7947140"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7947140" y="4706957"/>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59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6520426"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6870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8974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1967364" y="3046936"/>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6204412" y="3054583"/>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Decrease time</a:t>
            </a:r>
          </a:p>
        </p:txBody>
      </p:sp>
      <p:sp>
        <p:nvSpPr>
          <p:cNvPr id="3" name="Slide Number Placeholder 2">
            <a:extLst>
              <a:ext uri="{FF2B5EF4-FFF2-40B4-BE49-F238E27FC236}">
                <a16:creationId xmlns:a16="http://schemas.microsoft.com/office/drawing/2014/main" id="{2297D6E7-8545-4BD3-8AAA-BBBD0A3E31B9}"/>
              </a:ext>
            </a:extLst>
          </p:cNvPr>
          <p:cNvSpPr>
            <a:spLocks noGrp="1"/>
          </p:cNvSpPr>
          <p:nvPr>
            <p:ph type="sldNum" sz="quarter" idx="12"/>
          </p:nvPr>
        </p:nvSpPr>
        <p:spPr/>
        <p:txBody>
          <a:bodyPr/>
          <a:lstStyle/>
          <a:p>
            <a:fld id="{C0DF9C1F-DB74-1E4B-8839-30A600129FD3}" type="slidenum">
              <a:rPr lang="en-US" smtClean="0"/>
              <a:t>22</a:t>
            </a:fld>
            <a:endParaRPr lang="en-US"/>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a:t>Holiday Thievery Function</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23</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696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721531"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2677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1778495"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75918" y="5769082"/>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34488" y="5921515"/>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118" y="2108923"/>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24</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2152650" y="3651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Holiday Thievery Function</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696939" y="1633373"/>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2677892"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1725986" y="1790144"/>
            <a:ext cx="719317" cy="3557890"/>
            <a:chOff x="201983" y="1790144"/>
            <a:chExt cx="719317" cy="355789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8"/>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1"/>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2"/>
                  <a:stretch>
                    <a:fillRect r="-82927" b="-1538"/>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2677891" y="5722266"/>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1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1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1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1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9"/>
                  <a:stretch>
                    <a:fillRect b="-1515"/>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sp>
        <p:nvSpPr>
          <p:cNvPr id="59" name="Title 1">
            <a:extLst>
              <a:ext uri="{FF2B5EF4-FFF2-40B4-BE49-F238E27FC236}">
                <a16:creationId xmlns:a16="http://schemas.microsoft.com/office/drawing/2014/main" id="{305472D8-1E03-479E-BCEF-C140714AB3C3}"/>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7746589" y="3863753"/>
            <a:ext cx="2031428" cy="461665"/>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Zephyris</a:t>
            </a:r>
            <a:r>
              <a:rPr lang="en-US" sz="800" b="1" dirty="0">
                <a:latin typeface="Garamond" panose="02020404030301010803" pitchFamily="18" charset="0"/>
              </a:rPr>
              <a:t>.</a:t>
            </a:r>
          </a:p>
          <a:p>
            <a:pPr algn="ctr"/>
            <a:r>
              <a:rPr lang="en-US" sz="800" dirty="0">
                <a:latin typeface="Garamond" panose="02020404030301010803" pitchFamily="18" charset="0"/>
              </a:rPr>
              <a:t>https://commons.wikimedia.org/wiki/</a:t>
            </a:r>
          </a:p>
          <a:p>
            <a:pPr algn="ctr"/>
            <a:r>
              <a:rPr lang="en-US" sz="800" dirty="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1"/>
                <a:stretch>
                  <a:fillRect l="-2222" t="-5405" b="-11712"/>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177"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8191503"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9" grpId="0"/>
      <p:bldP spid="61" grpId="0"/>
      <p:bldP spid="62" grpId="0"/>
      <p:bldP spid="63" grpId="0" animBg="1"/>
      <p:bldP spid="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25</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E7F174-17CE-4F1F-A95A-B5F909FC4427}"/>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B33935-6CF4-4643-8D26-9365D62030D5}"/>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B5A5B7-70B2-487D-9CD3-6FBEF2AD454D}"/>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E55ACD-FC57-4F30-9BF0-EBB49E44F035}"/>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CEE78F-7E8C-456B-92C8-DBDF70F4C47E}"/>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AFD860-FA9B-4BDB-8ADA-0EA2D5AB0F39}"/>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294323-74D1-4424-A73B-B7612C447D84}"/>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5C7BB92-D5A4-4EF6-9879-206D7AA5FDC3}"/>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22DA4E-4B68-4ACF-BA82-75FBA10820C6}"/>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5D55F96-D537-4218-BE3B-51A1DFC0CE1B}"/>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BB9599-214F-4CA5-B446-3DDFBB787D65}"/>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6D0A0F-3BC1-4E1A-9AD0-EC73EBE4AB2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C099823-AD8C-464E-92CD-0259CC1E1376}"/>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9" name="Arrow: Notched Right 10">
                <a:extLst>
                  <a:ext uri="{FF2B5EF4-FFF2-40B4-BE49-F238E27FC236}">
                    <a16:creationId xmlns:a16="http://schemas.microsoft.com/office/drawing/2014/main" id="{8A5C607A-F377-446C-9773-25E0516DBA9A}"/>
                  </a:ext>
                </a:extLst>
              </p:cNvPr>
              <p:cNvSpPr/>
              <p:nvPr/>
            </p:nvSpPr>
            <p:spPr>
              <a:xfrm>
                <a:off x="9744532" y="2695665"/>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9744532" y="2695665"/>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Arrow: Notched Right 10">
                <a:extLst>
                  <a:ext uri="{FF2B5EF4-FFF2-40B4-BE49-F238E27FC236}">
                    <a16:creationId xmlns:a16="http://schemas.microsoft.com/office/drawing/2014/main" id="{FDF9BFFB-A614-436B-AC7A-B2C6C27FE229}"/>
                  </a:ext>
                </a:extLst>
              </p:cNvPr>
              <p:cNvSpPr/>
              <p:nvPr/>
            </p:nvSpPr>
            <p:spPr>
              <a:xfrm>
                <a:off x="6753617" y="622174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6753617" y="6221748"/>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2894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2919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7194008" y="3691955"/>
            <a:ext cx="886832" cy="71428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B05DB7-A2CA-49E7-89B3-05A076462855}"/>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19"/>
                <a:stretch>
                  <a:fillRect l="-2222" t="-5405" b="-11712"/>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327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7143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7263151"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7947051" y="1633371"/>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1124461"/>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7"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1"/>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7"/>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2894365"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2919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xmlns:a14="http://schemas.microsoft.com/office/drawing/2010/main">
        <mc:Choice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4980025" y="621465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4980025" y="6214650"/>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p:sp>
        <p:nvSpPr>
          <p:cNvPr id="64" name="Slide Number Placeholder 2">
            <a:extLst>
              <a:ext uri="{FF2B5EF4-FFF2-40B4-BE49-F238E27FC236}">
                <a16:creationId xmlns:a16="http://schemas.microsoft.com/office/drawing/2014/main" id="{503A4CE8-F7EB-447C-ACF8-54787136F8EF}"/>
              </a:ext>
            </a:extLst>
          </p:cNvPr>
          <p:cNvSpPr txBox="1">
            <a:spLocks/>
          </p:cNvSpPr>
          <p:nvPr/>
        </p:nvSpPr>
        <p:spPr>
          <a:xfrm>
            <a:off x="10039350" y="6356352"/>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26</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911DBCF-6378-4D99-BFCB-9E7D3EA070A2}"/>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20"/>
                <a:stretch>
                  <a:fillRect l="-2222" t="-5405" b="-11712"/>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320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7137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3645" t="32154" r="39499"/>
          <a:stretch/>
        </p:blipFill>
        <p:spPr>
          <a:xfrm>
            <a:off x="7208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9574" r="7926" b="21090"/>
          <a:stretch/>
        </p:blipFill>
        <p:spPr>
          <a:xfrm>
            <a:off x="7277546"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xmlns:a14="http://schemas.microsoft.com/office/drawing/2010/main">
        <mc:Choice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7814854" y="2697205"/>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7814854" y="2697205"/>
                <a:ext cx="811414" cy="630125"/>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4389280" y="3013503"/>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Tree>
    <p:custDataLst>
      <p:tags r:id="rId1"/>
    </p:custDataLst>
    <p:extLst>
      <p:ext uri="{BB962C8B-B14F-4D97-AF65-F5344CB8AC3E}">
        <p14:creationId xmlns:p14="http://schemas.microsoft.com/office/powerpoint/2010/main" val="1622200692"/>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5632085" y="1629554"/>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7669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DB8D8B5-0D0F-49AF-9AFF-F06CB78BC7E2}"/>
              </a:ext>
            </a:extLst>
          </p:cNvPr>
          <p:cNvSpPr>
            <a:spLocks noGrp="1"/>
          </p:cNvSpPr>
          <p:nvPr>
            <p:ph type="sldNum" sz="quarter" idx="12"/>
          </p:nvPr>
        </p:nvSpPr>
        <p:spPr/>
        <p:txBody>
          <a:bodyPr/>
          <a:lstStyle/>
          <a:p>
            <a:fld id="{C0DF9C1F-DB74-1E4B-8839-30A600129FD3}" type="slidenum">
              <a:rPr lang="en-US" smtClean="0"/>
              <a:t>27</a:t>
            </a:fld>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53C3E2-1D78-47B8-8742-BB35DDB921CD}"/>
              </a:ext>
            </a:extLst>
          </p:cNvPr>
          <p:cNvSpPr>
            <a:spLocks noGrp="1"/>
          </p:cNvSpPr>
          <p:nvPr>
            <p:ph type="sldNum" sz="quarter" idx="12"/>
          </p:nvPr>
        </p:nvSpPr>
        <p:spPr/>
        <p:txBody>
          <a:bodyPr/>
          <a:lstStyle/>
          <a:p>
            <a:fld id="{C0DF9C1F-DB74-1E4B-8839-30A600129FD3}" type="slidenum">
              <a:rPr lang="en-US" smtClean="0"/>
              <a:t>28</a:t>
            </a:fld>
            <a:endParaRPr lang="en-US"/>
          </a:p>
        </p:txBody>
      </p:sp>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3142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3139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8665632" y="4599083"/>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8688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2152650" y="370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8"/>
                <a:stretch>
                  <a:fillRect l="-2222" t="-5405" b="-11712"/>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9000237" y="1825630"/>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
        <p:nvSpPr>
          <p:cNvPr id="3" name="Slide Number Placeholder 2">
            <a:extLst>
              <a:ext uri="{FF2B5EF4-FFF2-40B4-BE49-F238E27FC236}">
                <a16:creationId xmlns:a16="http://schemas.microsoft.com/office/drawing/2014/main" id="{5361CFF8-4CDF-4012-A7D5-3EB8E8786BA8}"/>
              </a:ext>
            </a:extLst>
          </p:cNvPr>
          <p:cNvSpPr>
            <a:spLocks noGrp="1"/>
          </p:cNvSpPr>
          <p:nvPr>
            <p:ph type="sldNum" sz="quarter" idx="12"/>
          </p:nvPr>
        </p:nvSpPr>
        <p:spPr/>
        <p:txBody>
          <a:bodyPr/>
          <a:lstStyle/>
          <a:p>
            <a:fld id="{C0DF9C1F-DB74-1E4B-8839-30A600129FD3}" type="slidenum">
              <a:rPr lang="en-US" smtClean="0"/>
              <a:t>29</a:t>
            </a:fld>
            <a:endParaRPr lang="en-US"/>
          </a:p>
        </p:txBody>
      </p:sp>
      <p:sp>
        <p:nvSpPr>
          <p:cNvPr id="69" name="Rectangle 68">
            <a:extLst>
              <a:ext uri="{FF2B5EF4-FFF2-40B4-BE49-F238E27FC236}">
                <a16:creationId xmlns:a16="http://schemas.microsoft.com/office/drawing/2014/main" id="{38EF34E4-CCC8-4B90-A3F1-69EC09D67A9D}"/>
              </a:ext>
            </a:extLst>
          </p:cNvPr>
          <p:cNvSpPr/>
          <p:nvPr/>
        </p:nvSpPr>
        <p:spPr>
          <a:xfrm>
            <a:off x="9552119" y="4552693"/>
            <a:ext cx="2079296" cy="73624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Garamond" panose="02020404030301010803" pitchFamily="18" charset="0"/>
              </a:rPr>
              <a:t>Reduce algorithm runtime</a:t>
            </a:r>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 Airbags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a:xfrm>
            <a:off x="838200" y="1546263"/>
            <a:ext cx="5181600" cy="4630700"/>
          </a:xfrm>
        </p:spPr>
        <p:txBody>
          <a:bodyPr>
            <a:normAutofit/>
          </a:bodyPr>
          <a:lstStyle/>
          <a:p>
            <a:pPr marL="0" indent="0" algn="ctr">
              <a:buNone/>
            </a:pPr>
            <a:r>
              <a:rPr lang="en-US" dirty="0"/>
              <a:t>Simplified Airbag System</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3</a:t>
            </a:fld>
            <a:endParaRPr lang="en-US"/>
          </a:p>
        </p:txBody>
      </p:sp>
      <p:sp>
        <p:nvSpPr>
          <p:cNvPr id="11" name="Content Placeholder 10">
            <a:extLst>
              <a:ext uri="{FF2B5EF4-FFF2-40B4-BE49-F238E27FC236}">
                <a16:creationId xmlns:a16="http://schemas.microsoft.com/office/drawing/2014/main" id="{34BD2D37-24F2-4BC7-AE15-5BDF97F3C3DF}"/>
              </a:ext>
            </a:extLst>
          </p:cNvPr>
          <p:cNvSpPr>
            <a:spLocks noGrp="1"/>
          </p:cNvSpPr>
          <p:nvPr>
            <p:ph sz="half" idx="2"/>
          </p:nvPr>
        </p:nvSpPr>
        <p:spPr/>
        <p:txBody>
          <a:bodyPr anchor="ctr">
            <a:normAutofit/>
          </a:bodyPr>
          <a:lstStyle/>
          <a:p>
            <a:pPr marL="0" indent="0">
              <a:buNone/>
            </a:pPr>
            <a:r>
              <a:rPr lang="en-US" b="1" dirty="0"/>
              <a:t>Logical Failure</a:t>
            </a:r>
            <a:r>
              <a:rPr lang="en-US" dirty="0"/>
              <a:t>:</a:t>
            </a:r>
          </a:p>
          <a:p>
            <a:pPr marL="971550" lvl="1" indent="-514350">
              <a:buFont typeface="+mj-lt"/>
              <a:buAutoNum type="arabicPeriod"/>
            </a:pPr>
            <a:r>
              <a:rPr lang="en-US" dirty="0"/>
              <a:t>Incorrectly fire airbag</a:t>
            </a:r>
            <a:br>
              <a:rPr lang="en-US" dirty="0"/>
            </a:br>
            <a:r>
              <a:rPr lang="en-US" dirty="0"/>
              <a:t>(when there is no collision)</a:t>
            </a:r>
          </a:p>
          <a:p>
            <a:pPr marL="971550" lvl="1" indent="-514350">
              <a:buFont typeface="+mj-lt"/>
              <a:buAutoNum type="arabicPeriod"/>
            </a:pPr>
            <a:r>
              <a:rPr lang="en-US" dirty="0"/>
              <a:t>Fail to fire during collision</a:t>
            </a:r>
            <a:br>
              <a:rPr lang="en-US" dirty="0"/>
            </a:br>
            <a:endParaRPr lang="en-US" dirty="0"/>
          </a:p>
          <a:p>
            <a:pPr marL="0" indent="0">
              <a:buNone/>
            </a:pPr>
            <a:r>
              <a:rPr lang="en-US" b="1" dirty="0"/>
              <a:t>Temporal Failure</a:t>
            </a:r>
            <a:r>
              <a:rPr lang="en-US" dirty="0"/>
              <a:t>:</a:t>
            </a:r>
          </a:p>
          <a:p>
            <a:pPr marL="971550" lvl="1" indent="-514350">
              <a:buFont typeface="+mj-lt"/>
              <a:buAutoNum type="arabicPeriod"/>
            </a:pPr>
            <a:r>
              <a:rPr lang="en-US" dirty="0"/>
              <a:t>Fire airbag too early</a:t>
            </a:r>
            <a:br>
              <a:rPr lang="en-US" dirty="0"/>
            </a:br>
            <a:r>
              <a:rPr lang="en-US" dirty="0"/>
              <a:t>(bag is deflating on impact)</a:t>
            </a:r>
          </a:p>
          <a:p>
            <a:pPr marL="971550" lvl="1" indent="-514350">
              <a:buFont typeface="+mj-lt"/>
              <a:buAutoNum type="arabicPeriod"/>
            </a:pPr>
            <a:r>
              <a:rPr lang="en-US" dirty="0"/>
              <a:t>Fire airbag too late</a:t>
            </a:r>
            <a:br>
              <a:rPr lang="en-US" dirty="0"/>
            </a:br>
            <a:r>
              <a:rPr lang="en-US" dirty="0"/>
              <a:t>(bag strikes occupant)</a:t>
            </a:r>
          </a:p>
        </p:txBody>
      </p:sp>
      <p:pic>
        <p:nvPicPr>
          <p:cNvPr id="13" name="Picture 12" descr="A picture containing text, electronics, circuit&#10;&#10;Description automatically generated">
            <a:extLst>
              <a:ext uri="{FF2B5EF4-FFF2-40B4-BE49-F238E27FC236}">
                <a16:creationId xmlns:a16="http://schemas.microsoft.com/office/drawing/2014/main" id="{9E4476DF-5709-4F5E-8ACB-51E03C514B2E}"/>
              </a:ext>
            </a:extLst>
          </p:cNvPr>
          <p:cNvPicPr>
            <a:picLocks noChangeAspect="1"/>
          </p:cNvPicPr>
          <p:nvPr/>
        </p:nvPicPr>
        <p:blipFill>
          <a:blip r:embed="rId2"/>
          <a:stretch>
            <a:fillRect/>
          </a:stretch>
        </p:blipFill>
        <p:spPr>
          <a:xfrm>
            <a:off x="1418344" y="3696093"/>
            <a:ext cx="2287761" cy="1675606"/>
          </a:xfrm>
          <a:prstGeom prst="rect">
            <a:avLst/>
          </a:prstGeom>
        </p:spPr>
      </p:pic>
      <p:pic>
        <p:nvPicPr>
          <p:cNvPr id="15" name="Picture 14" descr="A picture containing tool&#10;&#10;Description automatically generated">
            <a:extLst>
              <a:ext uri="{FF2B5EF4-FFF2-40B4-BE49-F238E27FC236}">
                <a16:creationId xmlns:a16="http://schemas.microsoft.com/office/drawing/2014/main" id="{8EF16731-8055-409D-9B47-2E1F6B73C638}"/>
              </a:ext>
            </a:extLst>
          </p:cNvPr>
          <p:cNvPicPr>
            <a:picLocks noChangeAspect="1"/>
          </p:cNvPicPr>
          <p:nvPr/>
        </p:nvPicPr>
        <p:blipFill>
          <a:blip r:embed="rId3"/>
          <a:stretch>
            <a:fillRect/>
          </a:stretch>
        </p:blipFill>
        <p:spPr>
          <a:xfrm>
            <a:off x="183360" y="2217738"/>
            <a:ext cx="1724025" cy="1724025"/>
          </a:xfrm>
          <a:prstGeom prst="rect">
            <a:avLst/>
          </a:prstGeom>
        </p:spPr>
      </p:pic>
      <p:pic>
        <p:nvPicPr>
          <p:cNvPr id="17" name="Picture 16" descr="A picture containing text, electronics&#10;&#10;Description automatically generated">
            <a:extLst>
              <a:ext uri="{FF2B5EF4-FFF2-40B4-BE49-F238E27FC236}">
                <a16:creationId xmlns:a16="http://schemas.microsoft.com/office/drawing/2014/main" id="{51D1550D-CE11-45E1-BFA8-E01179CB0210}"/>
              </a:ext>
            </a:extLst>
          </p:cNvPr>
          <p:cNvPicPr>
            <a:picLocks noChangeAspect="1"/>
          </p:cNvPicPr>
          <p:nvPr/>
        </p:nvPicPr>
        <p:blipFill>
          <a:blip r:embed="rId4"/>
          <a:stretch>
            <a:fillRect/>
          </a:stretch>
        </p:blipFill>
        <p:spPr>
          <a:xfrm>
            <a:off x="295275" y="5219690"/>
            <a:ext cx="1500196" cy="1500196"/>
          </a:xfrm>
          <a:prstGeom prst="rect">
            <a:avLst/>
          </a:prstGeom>
        </p:spPr>
      </p:pic>
      <p:pic>
        <p:nvPicPr>
          <p:cNvPr id="21" name="Picture 20">
            <a:extLst>
              <a:ext uri="{FF2B5EF4-FFF2-40B4-BE49-F238E27FC236}">
                <a16:creationId xmlns:a16="http://schemas.microsoft.com/office/drawing/2014/main" id="{78793707-EE11-431C-8E3D-C7A74995E927}"/>
              </a:ext>
            </a:extLst>
          </p:cNvPr>
          <p:cNvPicPr>
            <a:picLocks noChangeAspect="1"/>
          </p:cNvPicPr>
          <p:nvPr/>
        </p:nvPicPr>
        <p:blipFill rotWithShape="1">
          <a:blip r:embed="rId5"/>
          <a:srcRect t="13674" r="30352"/>
          <a:stretch/>
        </p:blipFill>
        <p:spPr>
          <a:xfrm>
            <a:off x="4360945" y="3894932"/>
            <a:ext cx="1548948" cy="1277927"/>
          </a:xfrm>
          <a:prstGeom prst="rect">
            <a:avLst/>
          </a:prstGeom>
        </p:spPr>
      </p:pic>
      <p:cxnSp>
        <p:nvCxnSpPr>
          <p:cNvPr id="23" name="Connector: Elbow 22">
            <a:extLst>
              <a:ext uri="{FF2B5EF4-FFF2-40B4-BE49-F238E27FC236}">
                <a16:creationId xmlns:a16="http://schemas.microsoft.com/office/drawing/2014/main" id="{A736CABF-0E41-43B4-B30E-E760F2C85D0C}"/>
              </a:ext>
            </a:extLst>
          </p:cNvPr>
          <p:cNvCxnSpPr>
            <a:stCxn id="15" idx="3"/>
            <a:endCxn id="13" idx="0"/>
          </p:cNvCxnSpPr>
          <p:nvPr/>
        </p:nvCxnSpPr>
        <p:spPr>
          <a:xfrm>
            <a:off x="1907385" y="3079751"/>
            <a:ext cx="654840" cy="616342"/>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873F38-3624-44FB-9424-F6393A1AB488}"/>
              </a:ext>
            </a:extLst>
          </p:cNvPr>
          <p:cNvCxnSpPr>
            <a:stCxn id="17" idx="3"/>
            <a:endCxn id="13" idx="2"/>
          </p:cNvCxnSpPr>
          <p:nvPr/>
        </p:nvCxnSpPr>
        <p:spPr>
          <a:xfrm flipV="1">
            <a:off x="1795471" y="5371699"/>
            <a:ext cx="766754" cy="598089"/>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994C68-44AD-4502-AFBF-B1A86CDCEB25}"/>
              </a:ext>
            </a:extLst>
          </p:cNvPr>
          <p:cNvCxnSpPr>
            <a:endCxn id="21" idx="1"/>
          </p:cNvCxnSpPr>
          <p:nvPr/>
        </p:nvCxnSpPr>
        <p:spPr>
          <a:xfrm>
            <a:off x="3706105" y="4533895"/>
            <a:ext cx="654840" cy="1"/>
          </a:xfrm>
          <a:prstGeom prst="bentConnector3">
            <a:avLst/>
          </a:prstGeom>
          <a:ln w="76200">
            <a:solidFill>
              <a:srgbClr val="1F6157"/>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3107610-5E43-41AE-9900-7A600B913C75}"/>
              </a:ext>
            </a:extLst>
          </p:cNvPr>
          <p:cNvSpPr/>
          <p:nvPr/>
        </p:nvSpPr>
        <p:spPr>
          <a:xfrm>
            <a:off x="433261" y="5125711"/>
            <a:ext cx="1388282"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IMU</a:t>
            </a:r>
          </a:p>
        </p:txBody>
      </p:sp>
      <p:sp>
        <p:nvSpPr>
          <p:cNvPr id="35" name="Rectangle 34">
            <a:extLst>
              <a:ext uri="{FF2B5EF4-FFF2-40B4-BE49-F238E27FC236}">
                <a16:creationId xmlns:a16="http://schemas.microsoft.com/office/drawing/2014/main" id="{0942A7A5-5B19-4D76-BCC7-5A8048566EE7}"/>
              </a:ext>
            </a:extLst>
          </p:cNvPr>
          <p:cNvSpPr/>
          <p:nvPr/>
        </p:nvSpPr>
        <p:spPr>
          <a:xfrm>
            <a:off x="-100012" y="1944737"/>
            <a:ext cx="1724024" cy="9207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Wheel Speed Sensor</a:t>
            </a:r>
          </a:p>
        </p:txBody>
      </p:sp>
      <p:sp>
        <p:nvSpPr>
          <p:cNvPr id="37" name="Rectangle 36">
            <a:extLst>
              <a:ext uri="{FF2B5EF4-FFF2-40B4-BE49-F238E27FC236}">
                <a16:creationId xmlns:a16="http://schemas.microsoft.com/office/drawing/2014/main" id="{3E851288-4EA8-4B1D-BA6E-7D46100EA086}"/>
              </a:ext>
            </a:extLst>
          </p:cNvPr>
          <p:cNvSpPr/>
          <p:nvPr/>
        </p:nvSpPr>
        <p:spPr>
          <a:xfrm>
            <a:off x="2783486" y="3517193"/>
            <a:ext cx="76876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ECU</a:t>
            </a:r>
          </a:p>
        </p:txBody>
      </p:sp>
      <p:sp>
        <p:nvSpPr>
          <p:cNvPr id="38" name="Rectangle 37">
            <a:extLst>
              <a:ext uri="{FF2B5EF4-FFF2-40B4-BE49-F238E27FC236}">
                <a16:creationId xmlns:a16="http://schemas.microsoft.com/office/drawing/2014/main" id="{F02824A0-5351-47D1-8485-1036B995DF74}"/>
              </a:ext>
            </a:extLst>
          </p:cNvPr>
          <p:cNvSpPr/>
          <p:nvPr/>
        </p:nvSpPr>
        <p:spPr>
          <a:xfrm>
            <a:off x="4360944" y="3501859"/>
            <a:ext cx="154894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Airbag</a:t>
            </a:r>
          </a:p>
        </p:txBody>
      </p:sp>
      <p:sp>
        <p:nvSpPr>
          <p:cNvPr id="18" name="Rectangle 17">
            <a:extLst>
              <a:ext uri="{FF2B5EF4-FFF2-40B4-BE49-F238E27FC236}">
                <a16:creationId xmlns:a16="http://schemas.microsoft.com/office/drawing/2014/main" id="{46B70002-FFED-4F0B-8146-16D35187625D}"/>
              </a:ext>
            </a:extLst>
          </p:cNvPr>
          <p:cNvSpPr/>
          <p:nvPr/>
        </p:nvSpPr>
        <p:spPr>
          <a:xfrm>
            <a:off x="321347" y="6449964"/>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SparkFun</a:t>
            </a:r>
            <a:r>
              <a:rPr lang="en-US" sz="800" b="1" dirty="0">
                <a:latin typeface="Garamond" panose="02020404030301010803" pitchFamily="18" charset="0"/>
              </a:rPr>
              <a:t>.</a:t>
            </a:r>
          </a:p>
        </p:txBody>
      </p:sp>
      <p:sp>
        <p:nvSpPr>
          <p:cNvPr id="19" name="Rectangle 18">
            <a:extLst>
              <a:ext uri="{FF2B5EF4-FFF2-40B4-BE49-F238E27FC236}">
                <a16:creationId xmlns:a16="http://schemas.microsoft.com/office/drawing/2014/main" id="{250E08CC-1B4D-47FB-998E-D609DB595666}"/>
              </a:ext>
            </a:extLst>
          </p:cNvPr>
          <p:cNvSpPr/>
          <p:nvPr/>
        </p:nvSpPr>
        <p:spPr>
          <a:xfrm>
            <a:off x="377304" y="3615189"/>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a:latin typeface="Garamond" panose="02020404030301010803" pitchFamily="18" charset="0"/>
              </a:rPr>
              <a:t>Dorman.</a:t>
            </a:r>
          </a:p>
        </p:txBody>
      </p:sp>
      <p:sp>
        <p:nvSpPr>
          <p:cNvPr id="20" name="Rectangle 19">
            <a:extLst>
              <a:ext uri="{FF2B5EF4-FFF2-40B4-BE49-F238E27FC236}">
                <a16:creationId xmlns:a16="http://schemas.microsoft.com/office/drawing/2014/main" id="{E95C1FAC-D9A9-4738-B9F5-6D1E34BEF522}"/>
              </a:ext>
            </a:extLst>
          </p:cNvPr>
          <p:cNvSpPr/>
          <p:nvPr/>
        </p:nvSpPr>
        <p:spPr>
          <a:xfrm>
            <a:off x="4353790" y="5263976"/>
            <a:ext cx="1500196" cy="21544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Pixabay</a:t>
            </a:r>
            <a:r>
              <a:rPr lang="en-US" sz="800" b="1" dirty="0">
                <a:latin typeface="Garamond" panose="02020404030301010803" pitchFamily="18" charset="0"/>
              </a:rPr>
              <a:t>.</a:t>
            </a:r>
          </a:p>
        </p:txBody>
      </p:sp>
      <p:sp>
        <p:nvSpPr>
          <p:cNvPr id="22" name="Rectangle 21">
            <a:extLst>
              <a:ext uri="{FF2B5EF4-FFF2-40B4-BE49-F238E27FC236}">
                <a16:creationId xmlns:a16="http://schemas.microsoft.com/office/drawing/2014/main" id="{C5C5EA24-147B-46DC-BD27-7C799D7E183F}"/>
              </a:ext>
            </a:extLst>
          </p:cNvPr>
          <p:cNvSpPr/>
          <p:nvPr/>
        </p:nvSpPr>
        <p:spPr>
          <a:xfrm>
            <a:off x="1821543" y="5075772"/>
            <a:ext cx="1500196" cy="338554"/>
          </a:xfrm>
          <a:prstGeom prst="rect">
            <a:avLst/>
          </a:prstGeom>
        </p:spPr>
        <p:txBody>
          <a:bodyPr wrap="square">
            <a:spAutoFit/>
          </a:bodyPr>
          <a:lstStyle/>
          <a:p>
            <a:pPr algn="ctr"/>
            <a:r>
              <a:rPr lang="en-US" sz="800" dirty="0">
                <a:latin typeface="Garamond" panose="02020404030301010803" pitchFamily="18" charset="0"/>
              </a:rPr>
              <a:t>Image Provided by: </a:t>
            </a:r>
            <a:r>
              <a:rPr lang="en-US" sz="800" b="1" dirty="0" err="1">
                <a:latin typeface="Garamond" panose="02020404030301010803" pitchFamily="18" charset="0"/>
              </a:rPr>
              <a:t>HydraMotorWorks</a:t>
            </a:r>
            <a:r>
              <a:rPr lang="en-US" sz="800" b="1" dirty="0">
                <a:latin typeface="Garamond" panose="02020404030301010803" pitchFamily="18" charset="0"/>
              </a:rPr>
              <a:t>.</a:t>
            </a:r>
          </a:p>
        </p:txBody>
      </p:sp>
    </p:spTree>
    <p:extLst>
      <p:ext uri="{BB962C8B-B14F-4D97-AF65-F5344CB8AC3E}">
        <p14:creationId xmlns:p14="http://schemas.microsoft.com/office/powerpoint/2010/main" val="3356051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Approach &amp; Contributions</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2152651" y="3335239"/>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2152649" y="5031938"/>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3773266"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2954170"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7662397" y="580381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30</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6668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6980070" y="5444495"/>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06056" y="4155168"/>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3795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31</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
        <p:nvSpPr>
          <p:cNvPr id="2" name="Slide Number Placeholder 1">
            <a:extLst>
              <a:ext uri="{FF2B5EF4-FFF2-40B4-BE49-F238E27FC236}">
                <a16:creationId xmlns:a16="http://schemas.microsoft.com/office/drawing/2014/main" id="{89CA8C84-75DA-4FDF-86A4-D77AD3B83849}"/>
              </a:ext>
            </a:extLst>
          </p:cNvPr>
          <p:cNvSpPr>
            <a:spLocks noGrp="1"/>
          </p:cNvSpPr>
          <p:nvPr>
            <p:ph type="sldNum" sz="quarter" idx="12"/>
          </p:nvPr>
        </p:nvSpPr>
        <p:spPr/>
        <p:txBody>
          <a:bodyPr/>
          <a:lstStyle/>
          <a:p>
            <a:fld id="{C0DF9C1F-DB74-1E4B-8839-30A600129FD3}" type="slidenum">
              <a:rPr lang="en-US" smtClean="0"/>
              <a:t>32</a:t>
            </a:fld>
            <a:endParaRPr lang="en-US"/>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2" name="Straight Connector 21"/>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8" name="Straight Connector 27"/>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2" name="TextBox 41"/>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1725986"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2152650" y="365129"/>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6566522" y="1699292"/>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grpSp>
        <p:nvGrpSpPr>
          <p:cNvPr id="3" name="Group 2">
            <a:extLst>
              <a:ext uri="{FF2B5EF4-FFF2-40B4-BE49-F238E27FC236}">
                <a16:creationId xmlns:a16="http://schemas.microsoft.com/office/drawing/2014/main" id="{E23CA95A-D3FB-4DBB-B93E-A19B75BD34C8}"/>
              </a:ext>
            </a:extLst>
          </p:cNvPr>
          <p:cNvGrpSpPr/>
          <p:nvPr/>
        </p:nvGrpSpPr>
        <p:grpSpPr>
          <a:xfrm>
            <a:off x="4041264" y="1816924"/>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3655587" y="4018494"/>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3655587" y="4018494"/>
                <a:ext cx="2289493" cy="646331"/>
              </a:xfrm>
              <a:prstGeom prst="rect">
                <a:avLst/>
              </a:prstGeom>
              <a:blipFill>
                <a:blip r:embed="rId17"/>
                <a:stretch>
                  <a:fillRect l="-1302" t="-870" r="-781" b="-9565"/>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3180781" y="1936197"/>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3655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50" name="Slide Number Placeholder 49">
            <a:extLst>
              <a:ext uri="{FF2B5EF4-FFF2-40B4-BE49-F238E27FC236}">
                <a16:creationId xmlns:a16="http://schemas.microsoft.com/office/drawing/2014/main" id="{9887D145-D74F-4A3E-86FF-5EF26CBAD577}"/>
              </a:ext>
            </a:extLst>
          </p:cNvPr>
          <p:cNvSpPr>
            <a:spLocks noGrp="1"/>
          </p:cNvSpPr>
          <p:nvPr>
            <p:ph type="sldNum" sz="quarter" idx="12"/>
          </p:nvPr>
        </p:nvSpPr>
        <p:spPr/>
        <p:txBody>
          <a:bodyPr/>
          <a:lstStyle/>
          <a:p>
            <a:fld id="{C0DF9C1F-DB74-1E4B-8839-30A600129FD3}" type="slidenum">
              <a:rPr lang="en-US" smtClean="0"/>
              <a:t>33</a:t>
            </a:fld>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1725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3696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5114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6204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6871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8783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4521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67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6338447" y="3086359"/>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3891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4843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4904741" y="2234922"/>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5974264" y="2806219"/>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5450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4146967" y="1468332"/>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7629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6199019" y="1652372"/>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7125812"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5"/>
                <a:stretch>
                  <a:fillRect l="-2222" t="-5405" b="-11712"/>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2152650" y="3592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
        <p:nvSpPr>
          <p:cNvPr id="3" name="Slide Number Placeholder 2">
            <a:extLst>
              <a:ext uri="{FF2B5EF4-FFF2-40B4-BE49-F238E27FC236}">
                <a16:creationId xmlns:a16="http://schemas.microsoft.com/office/drawing/2014/main" id="{F6E90BCB-6B7B-4C37-9560-48E81DADD83F}"/>
              </a:ext>
            </a:extLst>
          </p:cNvPr>
          <p:cNvSpPr>
            <a:spLocks noGrp="1"/>
          </p:cNvSpPr>
          <p:nvPr>
            <p:ph type="sldNum" sz="quarter" idx="12"/>
          </p:nvPr>
        </p:nvSpPr>
        <p:spPr/>
        <p:txBody>
          <a:bodyPr/>
          <a:lstStyle/>
          <a:p>
            <a:fld id="{C0DF9C1F-DB74-1E4B-8839-30A600129FD3}" type="slidenum">
              <a:rPr lang="en-US" smtClean="0"/>
              <a:t>34</a:t>
            </a:fld>
            <a:endParaRPr lang="en-US"/>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Garamond" panose="02020404030301010803" pitchFamily="18" charset="0"/>
              </a:rPr>
              <a:t>Schedulability</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Exact</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Worst-case Demand</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35</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dirty="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EE1D060-43FF-4C66-A747-118612622F30}"/>
              </a:ext>
            </a:extLst>
          </p:cNvPr>
          <p:cNvGrpSpPr/>
          <p:nvPr/>
        </p:nvGrpSpPr>
        <p:grpSpPr>
          <a:xfrm>
            <a:off x="356140" y="5136487"/>
            <a:ext cx="2050121" cy="1260608"/>
            <a:chOff x="356140" y="5136487"/>
            <a:chExt cx="2050121" cy="1260608"/>
          </a:xfrm>
        </p:grpSpPr>
        <p:sp>
          <p:nvSpPr>
            <p:cNvPr id="2" name="Rectangle 1">
              <a:extLst>
                <a:ext uri="{FF2B5EF4-FFF2-40B4-BE49-F238E27FC236}">
                  <a16:creationId xmlns:a16="http://schemas.microsoft.com/office/drawing/2014/main" id="{9B2ADC6D-B857-45E1-8917-07B694E525D8}"/>
                </a:ext>
              </a:extLst>
            </p:cNvPr>
            <p:cNvSpPr/>
            <p:nvPr/>
          </p:nvSpPr>
          <p:spPr>
            <a:xfrm>
              <a:off x="356140" y="5136487"/>
              <a:ext cx="1583358" cy="1260608"/>
            </a:xfrm>
            <a:prstGeom prst="rect">
              <a:avLst/>
            </a:prstGeom>
            <a:solidFill>
              <a:srgbClr val="FFFFFF"/>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works focus on constant acceleration</a:t>
              </a:r>
            </a:p>
          </p:txBody>
        </p:sp>
        <p:sp>
          <p:nvSpPr>
            <p:cNvPr id="39" name="Rectangle 38">
              <a:extLst>
                <a:ext uri="{FF2B5EF4-FFF2-40B4-BE49-F238E27FC236}">
                  <a16:creationId xmlns:a16="http://schemas.microsoft.com/office/drawing/2014/main" id="{BC157FE2-83AF-4DD0-93C7-BC33F27D43E8}"/>
                </a:ext>
              </a:extLst>
            </p:cNvPr>
            <p:cNvSpPr/>
            <p:nvPr/>
          </p:nvSpPr>
          <p:spPr>
            <a:xfrm>
              <a:off x="1996061" y="5136487"/>
              <a:ext cx="410200" cy="1260608"/>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rPr>
                <a:t>{</a:t>
              </a:r>
            </a:p>
          </p:txBody>
        </p:sp>
      </p:grpSp>
      <p:grpSp>
        <p:nvGrpSpPr>
          <p:cNvPr id="4" name="Group 3">
            <a:extLst>
              <a:ext uri="{FF2B5EF4-FFF2-40B4-BE49-F238E27FC236}">
                <a16:creationId xmlns:a16="http://schemas.microsoft.com/office/drawing/2014/main" id="{6DF4451B-8225-4713-B6F5-64D43DC2564F}"/>
              </a:ext>
            </a:extLst>
          </p:cNvPr>
          <p:cNvGrpSpPr/>
          <p:nvPr/>
        </p:nvGrpSpPr>
        <p:grpSpPr>
          <a:xfrm>
            <a:off x="9654150" y="5136487"/>
            <a:ext cx="2090174" cy="1260608"/>
            <a:chOff x="9654150" y="5136487"/>
            <a:chExt cx="2090174" cy="1260608"/>
          </a:xfrm>
        </p:grpSpPr>
        <p:sp>
          <p:nvSpPr>
            <p:cNvPr id="38" name="Rectangle 37">
              <a:extLst>
                <a:ext uri="{FF2B5EF4-FFF2-40B4-BE49-F238E27FC236}">
                  <a16:creationId xmlns:a16="http://schemas.microsoft.com/office/drawing/2014/main" id="{CBAB214F-FBE7-48FD-A876-D6597C5DE084}"/>
                </a:ext>
              </a:extLst>
            </p:cNvPr>
            <p:cNvSpPr/>
            <p:nvPr/>
          </p:nvSpPr>
          <p:spPr>
            <a:xfrm>
              <a:off x="10160966" y="5136487"/>
              <a:ext cx="1583358" cy="1260608"/>
            </a:xfrm>
            <a:prstGeom prst="rect">
              <a:avLst/>
            </a:prstGeom>
            <a:solidFill>
              <a:srgbClr val="FFFFFF"/>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focus on variable acceleration</a:t>
              </a:r>
            </a:p>
          </p:txBody>
        </p:sp>
        <p:sp>
          <p:nvSpPr>
            <p:cNvPr id="40" name="Rectangle 39">
              <a:extLst>
                <a:ext uri="{FF2B5EF4-FFF2-40B4-BE49-F238E27FC236}">
                  <a16:creationId xmlns:a16="http://schemas.microsoft.com/office/drawing/2014/main" id="{4875E8F3-5687-4CB0-8DFA-57DD58999AC0}"/>
                </a:ext>
              </a:extLst>
            </p:cNvPr>
            <p:cNvSpPr/>
            <p:nvPr/>
          </p:nvSpPr>
          <p:spPr>
            <a:xfrm>
              <a:off x="9654150" y="5136487"/>
              <a:ext cx="410200" cy="1260608"/>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rPr>
                <a:t>}</a:t>
              </a:r>
            </a:p>
          </p:txBody>
        </p:sp>
      </p:grpSp>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73"/>
                                        </p:tgtEl>
                                      </p:cBhvr>
                                    </p:animEffect>
                                    <p:set>
                                      <p:cBhvr>
                                        <p:cTn id="57" dur="1" fill="hold">
                                          <p:stCondLst>
                                            <p:cond delay="499"/>
                                          </p:stCondLst>
                                        </p:cTn>
                                        <p:tgtEl>
                                          <p:spTgt spid="7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4"/>
                                        </p:tgtEl>
                                      </p:cBhvr>
                                    </p:animEffect>
                                    <p:set>
                                      <p:cBhvr>
                                        <p:cTn id="66" dur="1" fill="hold">
                                          <p:stCondLst>
                                            <p:cond delay="499"/>
                                          </p:stCondLst>
                                        </p:cTn>
                                        <p:tgtEl>
                                          <p:spTgt spid="7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5"/>
                                        </p:tgtEl>
                                      </p:cBhvr>
                                    </p:animEffect>
                                    <p:set>
                                      <p:cBhvr>
                                        <p:cTn id="69" dur="1" fill="hold">
                                          <p:stCondLst>
                                            <p:cond delay="499"/>
                                          </p:stCondLst>
                                        </p:cTn>
                                        <p:tgtEl>
                                          <p:spTgt spid="75"/>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76"/>
                                        </p:tgtEl>
                                      </p:cBhvr>
                                    </p:animEffect>
                                    <p:set>
                                      <p:cBhvr>
                                        <p:cTn id="72"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6571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6958146" y="5242643"/>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6958146" y="5242643"/>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8742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9028129" y="5242642"/>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9028129" y="5242642"/>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7865089" y="5242644"/>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6958146" y="6021353"/>
                <a:ext cx="2739981" cy="669992"/>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6958146" y="6021353"/>
                <a:ext cx="2739981" cy="669992"/>
              </a:xfrm>
              <a:prstGeom prst="rect">
                <a:avLst/>
              </a:prstGeom>
              <a:blipFill>
                <a:blip r:embed="rId5"/>
                <a:stretch>
                  <a:fillRect t="-5455" r="-1111" b="-109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36</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37</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
        <p:nvSpPr>
          <p:cNvPr id="2" name="Slide Number Placeholder 1">
            <a:extLst>
              <a:ext uri="{FF2B5EF4-FFF2-40B4-BE49-F238E27FC236}">
                <a16:creationId xmlns:a16="http://schemas.microsoft.com/office/drawing/2014/main" id="{1CA897A1-7A0F-49F6-B5E0-829E5C3622E1}"/>
              </a:ext>
            </a:extLst>
          </p:cNvPr>
          <p:cNvSpPr>
            <a:spLocks noGrp="1"/>
          </p:cNvSpPr>
          <p:nvPr>
            <p:ph type="sldNum" sz="quarter" idx="12"/>
          </p:nvPr>
        </p:nvSpPr>
        <p:spPr/>
        <p:txBody>
          <a:bodyPr/>
          <a:lstStyle/>
          <a:p>
            <a:fld id="{C0DF9C1F-DB74-1E4B-8839-30A600129FD3}" type="slidenum">
              <a:rPr lang="en-US" smtClean="0"/>
              <a:t>38</a:t>
            </a:fld>
            <a:endParaRPr lang="en-US"/>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2782449" y="1935269"/>
            <a:ext cx="7537379" cy="4269207"/>
            <a:chOff x="1258446" y="1935266"/>
            <a:chExt cx="7537379" cy="4269207"/>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0"/>
                  <a:stretch>
                    <a:fillRect b="-1515"/>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5696007" y="312655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2152650" y="365129"/>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39</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1"/>
                <a:stretch>
                  <a:fillRect r="-57143" b="-1538"/>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5622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5727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5708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5678370"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5626136"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5542158"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5767533"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767533"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6022021"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022021"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6555979"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555979"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6857875"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857875"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7141457"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7141457"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458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5458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5988964" y="315362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6141364" y="3159720"/>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6796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7098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7305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5576384"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5576384"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6025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025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6344855" y="3122043"/>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344855" y="3122043"/>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5696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4369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F6056D-D328-4096-814E-899FE5573D00}"/>
                  </a:ext>
                </a:extLst>
              </p:cNvPr>
              <p:cNvSpPr/>
              <p:nvPr/>
            </p:nvSpPr>
            <p:spPr>
              <a:xfrm>
                <a:off x="381000" y="3144974"/>
                <a:ext cx="6096000" cy="1323439"/>
              </a:xfrm>
              <a:prstGeom prst="rect">
                <a:avLst/>
              </a:prstGeom>
            </p:spPr>
            <p:txBody>
              <a:bodyPr>
                <a:spAutoFit/>
              </a:bodyPr>
              <a:lstStyle/>
              <a:p>
                <a:pPr algn="ctr"/>
                <a:r>
                  <a:rPr lang="en-US" sz="2000" b="1" dirty="0">
                    <a:latin typeface="ITC Stone Serif" pitchFamily="50" charset="0"/>
                  </a:rPr>
                  <a:t>Tasks</a:t>
                </a:r>
                <a:br>
                  <a:rPr lang="en-US" sz="2000" b="1" dirty="0">
                    <a:latin typeface="ITC Stone Serif" pitchFamily="50" charset="0"/>
                  </a:rPr>
                </a:br>
                <a:r>
                  <a:rPr lang="en-US" sz="2000" dirty="0">
                    <a:latin typeface="ITC Stone Serif" pitchFamily="50" charset="0"/>
                  </a:rPr>
                  <a:t>Infinite sequence of jobs</a:t>
                </a:r>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𝝉</m:t>
                      </m:r>
                      <m:r>
                        <a:rPr lang="en-US" sz="2000" b="1" i="1">
                          <a:latin typeface="Cambria Math" panose="02040503050406030204" pitchFamily="18" charset="0"/>
                        </a:rPr>
                        <m:t>=(</m:t>
                      </m:r>
                      <m:r>
                        <a:rPr lang="en-US" sz="2000" b="1" i="1">
                          <a:latin typeface="Cambria Math" panose="02040503050406030204" pitchFamily="18" charset="0"/>
                        </a:rPr>
                        <m:t>𝒂</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m:t>
                      </m:r>
                      <m:r>
                        <a:rPr lang="en-US" sz="2000" b="1" i="1">
                          <a:latin typeface="Cambria Math" panose="02040503050406030204" pitchFamily="18" charset="0"/>
                        </a:rPr>
                        <m:t>𝒄</m:t>
                      </m:r>
                      <m:r>
                        <a:rPr lang="en-US" sz="2000" b="1" i="1">
                          <a:latin typeface="Cambria Math" panose="02040503050406030204" pitchFamily="18" charset="0"/>
                        </a:rPr>
                        <m:t>,</m:t>
                      </m:r>
                      <m:r>
                        <a:rPr lang="en-US" sz="2000" b="1" i="1">
                          <a:latin typeface="Cambria Math" panose="02040503050406030204" pitchFamily="18" charset="0"/>
                        </a:rPr>
                        <m:t>𝒅</m:t>
                      </m:r>
                      <m:r>
                        <a:rPr lang="en-US" sz="2000" b="1" i="1">
                          <a:latin typeface="Cambria Math" panose="02040503050406030204" pitchFamily="18" charset="0"/>
                        </a:rPr>
                        <m:t>)</m:t>
                      </m:r>
                    </m:oMath>
                  </m:oMathPara>
                </a14:m>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𝝉</m:t>
                          </m:r>
                        </m:e>
                        <m:sub>
                          <m:r>
                            <a:rPr lang="en-US" sz="2000" b="1" i="1">
                              <a:latin typeface="Cambria Math" panose="02040503050406030204" pitchFamily="18" charset="0"/>
                            </a:rPr>
                            <m:t>𝟏</m:t>
                          </m:r>
                        </m:sub>
                      </m:sSub>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𝟓</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𝟒</m:t>
                      </m:r>
                      <m:r>
                        <a:rPr lang="en-US" sz="2000" b="1" i="1">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5" name="Rectangle 4">
                <a:extLst>
                  <a:ext uri="{FF2B5EF4-FFF2-40B4-BE49-F238E27FC236}">
                    <a16:creationId xmlns:a16="http://schemas.microsoft.com/office/drawing/2014/main" id="{E9F6056D-D328-4096-814E-899FE5573D00}"/>
                  </a:ext>
                </a:extLst>
              </p:cNvPr>
              <p:cNvSpPr>
                <a:spLocks noRot="1" noChangeAspect="1" noMove="1" noResize="1" noEditPoints="1" noAdjustHandles="1" noChangeArrowheads="1" noChangeShapeType="1" noTextEdit="1"/>
              </p:cNvSpPr>
              <p:nvPr/>
            </p:nvSpPr>
            <p:spPr>
              <a:xfrm>
                <a:off x="381000" y="3144974"/>
                <a:ext cx="6096000" cy="1323439"/>
              </a:xfrm>
              <a:prstGeom prst="rect">
                <a:avLst/>
              </a:prstGeom>
              <a:blipFill>
                <a:blip r:embed="rId2"/>
                <a:stretch>
                  <a:fillRect t="-2304" b="-4147"/>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pPr algn="ctr"/>
            <a:r>
              <a:rPr lang="en-US" dirty="0">
                <a:latin typeface="ITC Stone Serif" pitchFamily="50" charset="0"/>
              </a:rPr>
              <a:t>Real-Time Systems: Jobs &amp; Tasks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chor="t">
                <a:normAutofit/>
              </a:bodyPr>
              <a:lstStyle/>
              <a:p>
                <a:pPr marL="0" indent="0" algn="ctr">
                  <a:buNone/>
                </a:pPr>
                <a:r>
                  <a:rPr lang="en-US" sz="2000" b="1" dirty="0">
                    <a:latin typeface="ITC Stone Serif" pitchFamily="50" charset="0"/>
                  </a:rPr>
                  <a:t>Jobs</a:t>
                </a:r>
                <a:br>
                  <a:rPr lang="en-US" sz="2000" b="1" dirty="0">
                    <a:latin typeface="ITC Stone Serif" pitchFamily="50" charset="0"/>
                  </a:rPr>
                </a:br>
                <a:r>
                  <a:rPr lang="en-US" sz="2000" dirty="0">
                    <a:latin typeface="ITC Stone Serif" pitchFamily="50" charset="0"/>
                  </a:rPr>
                  <a:t>Individual units of computation</a:t>
                </a:r>
              </a:p>
              <a:p>
                <a:pPr marL="0" indent="0" algn="ctr">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𝒋</m:t>
                      </m:r>
                      <m:r>
                        <a:rPr lang="en-US" sz="2000" b="1" i="1" smtClean="0">
                          <a:latin typeface="Cambria Math" panose="02040503050406030204" pitchFamily="18" charset="0"/>
                        </a:rPr>
                        <m:t>=(</m:t>
                      </m:r>
                      <m:r>
                        <a:rPr lang="en-US" sz="2000" b="1" i="1" smtClean="0">
                          <a:latin typeface="Cambria Math" panose="02040503050406030204" pitchFamily="18" charset="0"/>
                        </a:rPr>
                        <m:t>𝒂</m:t>
                      </m:r>
                      <m:r>
                        <a:rPr lang="en-US" sz="2000" b="1" i="1" smtClean="0">
                          <a:latin typeface="Cambria Math" panose="02040503050406030204" pitchFamily="18" charset="0"/>
                        </a:rPr>
                        <m:t>,</m:t>
                      </m:r>
                      <m:r>
                        <a:rPr lang="en-US" sz="2000" b="1" i="1" smtClean="0">
                          <a:latin typeface="Cambria Math" panose="02040503050406030204" pitchFamily="18" charset="0"/>
                        </a:rPr>
                        <m:t>𝒆</m:t>
                      </m:r>
                      <m:r>
                        <a:rPr lang="en-US" sz="2000" b="1" i="1" smtClean="0">
                          <a:latin typeface="Cambria Math" panose="02040503050406030204" pitchFamily="18" charset="0"/>
                        </a:rPr>
                        <m:t>,</m:t>
                      </m:r>
                      <m:r>
                        <a:rPr lang="en-US" sz="2000" b="1" i="1" smtClean="0">
                          <a:latin typeface="Cambria Math" panose="02040503050406030204" pitchFamily="18" charset="0"/>
                        </a:rPr>
                        <m:t>𝒅</m:t>
                      </m:r>
                      <m:r>
                        <a:rPr lang="en-US" sz="2000" b="1" i="1" smtClean="0">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t="-1261"/>
                </a:stretch>
              </a:blipFill>
            </p:spPr>
            <p:txBody>
              <a:bodyPr/>
              <a:lstStyle/>
              <a:p>
                <a:r>
                  <a:rPr lang="en-US">
                    <a:noFill/>
                  </a:rPr>
                  <a:t> </a:t>
                </a:r>
              </a:p>
            </p:txBody>
          </p:sp>
        </mc:Fallback>
      </mc:AlternateContent>
      <p:pic>
        <p:nvPicPr>
          <p:cNvPr id="16" name="Content Placeholder 15" descr="Shape, rectangle&#10;&#10;Description automatically generated">
            <a:extLst>
              <a:ext uri="{FF2B5EF4-FFF2-40B4-BE49-F238E27FC236}">
                <a16:creationId xmlns:a16="http://schemas.microsoft.com/office/drawing/2014/main" id="{5ABD845E-D74E-4DED-A3D1-41C7D8DE0B95}"/>
              </a:ext>
            </a:extLst>
          </p:cNvPr>
          <p:cNvPicPr>
            <a:picLocks noGrp="1" noChangeAspect="1"/>
          </p:cNvPicPr>
          <p:nvPr>
            <p:ph sz="half" idx="2"/>
          </p:nvPr>
        </p:nvPicPr>
        <p:blipFill>
          <a:blip r:embed="rId4"/>
          <a:stretch>
            <a:fillRect/>
          </a:stretch>
        </p:blipFill>
        <p:spPr>
          <a:xfrm>
            <a:off x="6269393" y="2086367"/>
            <a:ext cx="4048976" cy="1438229"/>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4</a:t>
            </a:fld>
            <a:endParaRPr lang="en-US"/>
          </a:p>
        </p:txBody>
      </p:sp>
      <p:pic>
        <p:nvPicPr>
          <p:cNvPr id="18" name="Picture 17" descr="A picture containing icon&#10;&#10;Description automatically generated">
            <a:extLst>
              <a:ext uri="{FF2B5EF4-FFF2-40B4-BE49-F238E27FC236}">
                <a16:creationId xmlns:a16="http://schemas.microsoft.com/office/drawing/2014/main" id="{B822684A-5723-45F4-B6A3-51D97AA3B459}"/>
              </a:ext>
            </a:extLst>
          </p:cNvPr>
          <p:cNvPicPr>
            <a:picLocks noChangeAspect="1"/>
          </p:cNvPicPr>
          <p:nvPr/>
        </p:nvPicPr>
        <p:blipFill>
          <a:blip r:embed="rId5"/>
          <a:stretch>
            <a:fillRect/>
          </a:stretch>
        </p:blipFill>
        <p:spPr>
          <a:xfrm>
            <a:off x="1741628" y="4603346"/>
            <a:ext cx="8556343" cy="1889525"/>
          </a:xfrm>
          <a:prstGeom prst="rect">
            <a:avLst/>
          </a:prstGeom>
        </p:spPr>
      </p:pic>
    </p:spTree>
    <p:extLst>
      <p:ext uri="{BB962C8B-B14F-4D97-AF65-F5344CB8AC3E}">
        <p14:creationId xmlns:p14="http://schemas.microsoft.com/office/powerpoint/2010/main" val="93664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69813"/>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40</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2152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2152650" y="2542589"/>
                <a:ext cx="7886700" cy="2677656"/>
              </a:xfrm>
              <a:prstGeom prst="rect">
                <a:avLst/>
              </a:prstGeom>
              <a:blipFill>
                <a:blip r:embed="rId3"/>
                <a:stretch>
                  <a:fillRect t="-3571"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41</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8007126" y="1605238"/>
            <a:ext cx="2558104" cy="1683585"/>
            <a:chOff x="6483126" y="1605235"/>
            <a:chExt cx="2558104" cy="1683585"/>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83585"/>
              <a:chOff x="6483126" y="1605235"/>
              <a:chExt cx="2556298" cy="1683585"/>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63643" y="2601576"/>
                <a:ext cx="715172" cy="687244"/>
                <a:chOff x="2505509" y="4583291"/>
                <a:chExt cx="2415579" cy="2321251"/>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05509" y="4930342"/>
                  <a:ext cx="2415579" cy="1974200"/>
                  <a:chOff x="5562080" y="4672428"/>
                  <a:chExt cx="2415579" cy="1974200"/>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4672428"/>
                    <a:ext cx="209164" cy="1247466"/>
                    <a:chOff x="4326099" y="2258613"/>
                    <a:chExt cx="359853" cy="2146183"/>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42</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5048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2820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6754037" y="3276577"/>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9787643" y="2601576"/>
            <a:ext cx="715172" cy="687244"/>
            <a:chOff x="2505509" y="4583291"/>
            <a:chExt cx="2415579" cy="2321251"/>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05509" y="4930342"/>
              <a:ext cx="2415579" cy="1974200"/>
              <a:chOff x="5562080" y="4672428"/>
              <a:chExt cx="2415579" cy="1974200"/>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4672428"/>
                <a:ext cx="209164" cy="1247466"/>
                <a:chOff x="4326099" y="2258613"/>
                <a:chExt cx="359853" cy="2146183"/>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669719" y="1633373"/>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43</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2820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6754037" y="3276577"/>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5048252"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9787643" y="2601576"/>
            <a:ext cx="715172" cy="687244"/>
            <a:chOff x="2505509" y="4583291"/>
            <a:chExt cx="2415579" cy="2321251"/>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05509" y="4930342"/>
              <a:ext cx="2415579" cy="1974200"/>
              <a:chOff x="5562080" y="4672428"/>
              <a:chExt cx="2415579" cy="1974200"/>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4672428"/>
                <a:ext cx="209164" cy="1247466"/>
                <a:chOff x="4326099" y="2258613"/>
                <a:chExt cx="359853" cy="2146183"/>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4286569" y="372006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4286569" y="3720062"/>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7157932" y="3669985"/>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7157932" y="3669985"/>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4"/>
                <a:stretch>
                  <a:fillRect l="-201" t="-485" b="-4854"/>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4452016" y="5305214"/>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2.96296E-6 L -0.22304 0.14305 " pathEditMode="relative" rAng="0" ptsTypes="AA">
                                      <p:cBhvr>
                                        <p:cTn id="13" dur="2000" fill="hold"/>
                                        <p:tgtEl>
                                          <p:spTgt spid="115"/>
                                        </p:tgtEl>
                                        <p:attrNameLst>
                                          <p:attrName>ppt_x</p:attrName>
                                          <p:attrName>ppt_y</p:attrName>
                                        </p:attrNameLst>
                                      </p:cBhvr>
                                      <p:rCtr x="-11159" y="7153"/>
                                    </p:animMotion>
                                  </p:childTnLst>
                                </p:cTn>
                              </p:par>
                              <p:par>
                                <p:cTn id="14" presetID="42" presetClass="path" presetSubtype="0" accel="50000" decel="50000" fill="hold" nodeType="withEffect">
                                  <p:stCondLst>
                                    <p:cond delay="0"/>
                                  </p:stCondLst>
                                  <p:childTnLst>
                                    <p:animMotion origin="layout" path="M 2.70833E-6 -3.7037E-7 L 0.41862 0.26181 " pathEditMode="relative" rAng="0" ptsTypes="AA">
                                      <p:cBhvr>
                                        <p:cTn id="15" dur="2000" fill="hold"/>
                                        <p:tgtEl>
                                          <p:spTgt spid="107"/>
                                        </p:tgtEl>
                                        <p:attrNameLst>
                                          <p:attrName>ppt_x</p:attrName>
                                          <p:attrName>ppt_y</p:attrName>
                                        </p:attrNameLst>
                                      </p:cBhvr>
                                      <p:rCtr x="20924" y="13079"/>
                                    </p:animMotion>
                                  </p:childTnLst>
                                </p:cTn>
                              </p:par>
                              <p:par>
                                <p:cTn id="16" presetID="42" presetClass="path" presetSubtype="0" accel="50000" decel="50000" fill="hold" nodeType="withEffect">
                                  <p:stCondLst>
                                    <p:cond delay="0"/>
                                  </p:stCondLst>
                                  <p:childTnLst>
                                    <p:animMotion origin="layout" path="M -4.79167E-6 -1.48148E-6 L -0.14596 -0.03981 " pathEditMode="relative" rAng="0" ptsTypes="AA">
                                      <p:cBhvr>
                                        <p:cTn id="17" dur="2000" fill="hold"/>
                                        <p:tgtEl>
                                          <p:spTgt spid="111"/>
                                        </p:tgtEl>
                                        <p:attrNameLst>
                                          <p:attrName>ppt_x</p:attrName>
                                          <p:attrName>ppt_y</p:attrName>
                                        </p:attrNameLst>
                                      </p:cBhvr>
                                      <p:rCtr x="-7305" y="-1991"/>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69" name="TextBox 68">
            <a:extLst>
              <a:ext uri="{FF2B5EF4-FFF2-40B4-BE49-F238E27FC236}">
                <a16:creationId xmlns:a16="http://schemas.microsoft.com/office/drawing/2014/main" id="{CDB3B4D5-8ABF-4BAC-B936-5668A0F2A2B5}"/>
              </a:ext>
            </a:extLst>
          </p:cNvPr>
          <p:cNvSpPr txBox="1"/>
          <p:nvPr/>
        </p:nvSpPr>
        <p:spPr>
          <a:xfrm>
            <a:off x="2152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8233026" y="1685387"/>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8239423"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8591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8591075" y="1685384"/>
                <a:ext cx="1994412" cy="365126"/>
              </a:xfrm>
              <a:prstGeom prst="rect">
                <a:avLst/>
              </a:prstGeom>
              <a:blipFill>
                <a:blip r:embed="rId3"/>
                <a:stretch>
                  <a:fillRect l="-2446"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8591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8591077" y="2273034"/>
                <a:ext cx="1994408" cy="365126"/>
              </a:xfrm>
              <a:prstGeom prst="rect">
                <a:avLst/>
              </a:prstGeom>
              <a:blipFill>
                <a:blip r:embed="rId4"/>
                <a:stretch>
                  <a:fillRect l="-2446" t="-8333" b="-28333"/>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8592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9807900" y="2638161"/>
            <a:ext cx="715172" cy="687244"/>
            <a:chOff x="2505509" y="4583291"/>
            <a:chExt cx="2415579" cy="2321251"/>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05509" y="4930342"/>
              <a:ext cx="2415579" cy="1974200"/>
              <a:chOff x="5562080" y="4672428"/>
              <a:chExt cx="2415579" cy="1974200"/>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5"/>
                      <a:stretch>
                        <a:fillRect l="-20690" b="-16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6"/>
                      <a:stretch>
                        <a:fillRect l="-20000" b="-11538"/>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4672428"/>
                <a:ext cx="209164" cy="1247466"/>
                <a:chOff x="4326099" y="2258613"/>
                <a:chExt cx="359853" cy="2146183"/>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7"/>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1733661" y="2604280"/>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3097351" y="2700675"/>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3357825" y="3237202"/>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3046392" y="2710854"/>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4577634"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5632243" y="5140905"/>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4997196" y="4377834"/>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3952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3713760"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3907644" y="3677286"/>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3906098" y="3419964"/>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6128889" y="2508308"/>
            <a:ext cx="4185441" cy="3995084"/>
            <a:chOff x="3999969" y="2509502"/>
            <a:chExt cx="4748528" cy="3822584"/>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76147"/>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76147"/>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77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77373"/>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76147"/>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7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77619"/>
                </a:xfrm>
                <a:prstGeom prst="rect">
                  <a:avLst/>
                </a:prstGeom>
                <a:blipFill>
                  <a:blip r:embed="rId25"/>
                  <a:stretch>
                    <a:fillRect r="-2368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382834"/>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53385"/>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382834"/>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382834"/>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382834"/>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382834"/>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382834"/>
                </a:xfrm>
                <a:prstGeom prst="rect">
                  <a:avLst/>
                </a:prstGeom>
                <a:blipFill>
                  <a:blip r:embed="rId32"/>
                  <a:stretch>
                    <a:fillRect r="-214286" b="-1538"/>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53385"/>
                </a:xfrm>
                <a:prstGeom prst="rect">
                  <a:avLst/>
                </a:prstGeom>
                <a:blipFill>
                  <a:blip r:embed="rId33"/>
                  <a:stretch>
                    <a:fillRect r="-39474" b="-1667"/>
                  </a:stretch>
                </a:blipFill>
              </p:spPr>
              <p:txBody>
                <a:bodyPr/>
                <a:lstStyle/>
                <a:p>
                  <a:r>
                    <a:rPr lang="en-US">
                      <a:noFill/>
                    </a:rPr>
                    <a:t> </a:t>
                  </a:r>
                </a:p>
              </p:txBody>
            </p:sp>
          </mc:Fallback>
        </mc:AlternateContent>
        <p:sp>
          <p:nvSpPr>
            <p:cNvPr id="132" name="TextBox 131"/>
            <p:cNvSpPr txBox="1"/>
            <p:nvPr/>
          </p:nvSpPr>
          <p:spPr>
            <a:xfrm>
              <a:off x="6210293" y="5978701"/>
              <a:ext cx="970347" cy="353385"/>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7382213"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66254" y="4166008"/>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8077398" y="3330447"/>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8897348" y="4123753"/>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8277531" y="2190468"/>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2179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2" name="Slide Number Placeholder 1">
            <a:extLst>
              <a:ext uri="{FF2B5EF4-FFF2-40B4-BE49-F238E27FC236}">
                <a16:creationId xmlns:a16="http://schemas.microsoft.com/office/drawing/2014/main" id="{5E42DFCB-D237-4C1B-8A8D-169D5F178167}"/>
              </a:ext>
            </a:extLst>
          </p:cNvPr>
          <p:cNvSpPr>
            <a:spLocks noGrp="1"/>
          </p:cNvSpPr>
          <p:nvPr>
            <p:ph type="sldNum" sz="quarter" idx="12"/>
          </p:nvPr>
        </p:nvSpPr>
        <p:spPr/>
        <p:txBody>
          <a:bodyPr/>
          <a:lstStyle/>
          <a:p>
            <a:fld id="{C0DF9C1F-DB74-1E4B-8839-30A600129FD3}" type="slidenum">
              <a:rPr lang="en-US" smtClean="0"/>
              <a:t>44</a:t>
            </a:fld>
            <a:endParaRPr lang="en-US"/>
          </a:p>
        </p:txBody>
      </p:sp>
      <p:sp>
        <p:nvSpPr>
          <p:cNvPr id="168" name="Rectangle 167">
            <a:extLst>
              <a:ext uri="{FF2B5EF4-FFF2-40B4-BE49-F238E27FC236}">
                <a16:creationId xmlns:a16="http://schemas.microsoft.com/office/drawing/2014/main" id="{1EB6FCEA-489A-4E0E-BFA3-3495DB42E1FF}"/>
              </a:ext>
            </a:extLst>
          </p:cNvPr>
          <p:cNvSpPr/>
          <p:nvPr/>
        </p:nvSpPr>
        <p:spPr>
          <a:xfrm>
            <a:off x="1713674" y="1558252"/>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3641208" y="3013505"/>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considered.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2694802" y="3667386"/>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6069837"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6056755"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4242371" y="3289050"/>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45</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5869716" y="2938311"/>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2430902" y="2266714"/>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6263810" y="2251033"/>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95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7611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7730445"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2911997"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4035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1795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1795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5641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𝒓𝒃</m:t>
                              </m:r>
                            </m:e>
                            <m:sub>
                              <m:r>
                                <a:rPr lang="en-US" sz="2000" b="1" i="1">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5641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1877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1877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2694802"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6082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6324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6324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1764250"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1833982" y="1638848"/>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3448271" y="3013505"/>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3.54167E-6 -2.22222E-6 L 0.15612 0.00093 " pathEditMode="relative" rAng="0" ptsTypes="AA">
                                      <p:cBhvr>
                                        <p:cTn id="41" dur="2000" fill="hold"/>
                                        <p:tgtEl>
                                          <p:spTgt spid="7"/>
                                        </p:tgtEl>
                                        <p:attrNameLst>
                                          <p:attrName>ppt_x</p:attrName>
                                          <p:attrName>ppt_y</p:attrName>
                                        </p:attrNameLst>
                                      </p:cBhvr>
                                      <p:rCtr x="7799" y="46"/>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3.54167E-6 -1.85185E-6 L 0.07395 -0.00254 " pathEditMode="relative" rAng="0" ptsTypes="AA">
                                      <p:cBhvr>
                                        <p:cTn id="48" dur="2000" fill="hold"/>
                                        <p:tgtEl>
                                          <p:spTgt spid="26"/>
                                        </p:tgtEl>
                                        <p:attrNameLst>
                                          <p:attrName>ppt_x</p:attrName>
                                          <p:attrName>ppt_y</p:attrName>
                                        </p:attrNameLst>
                                      </p:cBhvr>
                                      <p:rCtr x="3698" y="-139"/>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717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4596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46</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1568655"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1568655" y="3847087"/>
                <a:ext cx="7886699" cy="400110"/>
              </a:xfrm>
              <a:prstGeom prst="rect">
                <a:avLst/>
              </a:prstGeom>
              <a:blipFill>
                <a:blip r:embed="rId4"/>
                <a:stretch>
                  <a:fillRect l="-773" t="-6061" b="-27273"/>
                </a:stretch>
              </a:blipFill>
            </p:spPr>
            <p:txBody>
              <a:bodyPr/>
              <a:lstStyle/>
              <a:p>
                <a:r>
                  <a:rPr lang="en-US">
                    <a:noFill/>
                  </a:rPr>
                  <a:t> </a:t>
                </a:r>
              </a:p>
            </p:txBody>
          </p:sp>
        </mc:Fallback>
      </mc:AlternateContent>
      <p:sp>
        <p:nvSpPr>
          <p:cNvPr id="21" name="Freeform 20"/>
          <p:cNvSpPr/>
          <p:nvPr/>
        </p:nvSpPr>
        <p:spPr>
          <a:xfrm>
            <a:off x="2434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152400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3892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2292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2835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3535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3211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152400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3674127" y="4978810"/>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2292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6009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8116725" y="2282920"/>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6777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6099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8624609"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8249677" y="4979515"/>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6867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8347546" y="4756794"/>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9001445" y="2255474"/>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9092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4292214" y="2242497"/>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8272089" y="4421016"/>
                <a:ext cx="487634" cy="369332"/>
              </a:xfrm>
              <a:prstGeom prst="rect">
                <a:avLst/>
              </a:prstGeom>
              <a:ln w="38100">
                <a:noFill/>
              </a:ln>
            </p:spPr>
            <p:txBody>
              <a:bodyPr wrap="none">
                <a:spAutoFit/>
              </a:bodyPr>
              <a:lstStyle/>
              <a:p>
                <a:pPr algn="ctr"/>
                <a14:m>
                  <m:oMath xmlns:m="http://schemas.openxmlformats.org/officeDocument/2006/math">
                    <m:r>
                      <a:rPr lang="en-US" sz="1400" i="1">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8272089" y="4421016"/>
                <a:ext cx="487634" cy="369332"/>
              </a:xfrm>
              <a:prstGeom prst="rect">
                <a:avLst/>
              </a:prstGeom>
              <a:blipFill>
                <a:blip r:embed="rId12"/>
                <a:stretch>
                  <a:fillRect t="-8197" r="-10000" b="-24590"/>
                </a:stretch>
              </a:blipFill>
              <a:ln w="38100">
                <a:noFill/>
              </a:ln>
            </p:spPr>
            <p:txBody>
              <a:bodyPr/>
              <a:lstStyle/>
              <a:p>
                <a:r>
                  <a:rPr lang="en-US">
                    <a:noFill/>
                  </a:rPr>
                  <a:t> </a:t>
                </a:r>
              </a:p>
            </p:txBody>
          </p:sp>
        </mc:Fallback>
      </mc:AlternateContent>
      <p:sp>
        <p:nvSpPr>
          <p:cNvPr id="3" name="Rectangle 2"/>
          <p:cNvSpPr/>
          <p:nvPr/>
        </p:nvSpPr>
        <p:spPr>
          <a:xfrm>
            <a:off x="2107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635883" y="1529340"/>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3569510"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10138" y="2589574"/>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2152650" y="365129"/>
            <a:ext cx="7886700" cy="1325563"/>
          </a:xfrm>
        </p:spPr>
        <p:txBody>
          <a:bodyPr/>
          <a:lstStyle/>
          <a:p>
            <a:r>
              <a:rPr lang="en-US"/>
              <a:t>Dominant Sequence Visualization</a:t>
            </a:r>
          </a:p>
        </p:txBody>
      </p:sp>
      <p:cxnSp>
        <p:nvCxnSpPr>
          <p:cNvPr id="6" name="Straight Connector 5"/>
          <p:cNvCxnSpPr/>
          <p:nvPr/>
        </p:nvCxnSpPr>
        <p:spPr>
          <a:xfrm>
            <a:off x="4868394" y="2406807"/>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424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424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33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033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644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44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254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254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8361007"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4573222" y="217571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155616" y="517536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155616" y="5175368"/>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5306"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765306" y="5175367"/>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374996" y="517536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374996" y="5175367"/>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07259"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7007259" y="5175367"/>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16950" y="517536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7616950" y="5175367"/>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7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4197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436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8436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8679879"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197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4197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98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198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95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195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198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198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167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4573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5423007"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6029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643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7254076" y="417437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7860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4859250" y="239766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576282"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576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576282"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4576279" y="373093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589201"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573225" y="472450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629445"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4629445"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6378244"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3736910" y="2142531"/>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7881243" y="472441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7860541"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4338931"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5327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5936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6546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7158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8585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7769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47</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48</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considered.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1573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1573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1573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1573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1575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1575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2318186"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2152650" y="365129"/>
            <a:ext cx="7886700" cy="1325563"/>
          </a:xfrm>
        </p:spPr>
        <p:txBody>
          <a:bodyPr/>
          <a:lstStyle/>
          <a:p>
            <a:r>
              <a:rPr lang="en-US"/>
              <a:t>A Visual Comparison</a:t>
            </a:r>
          </a:p>
        </p:txBody>
      </p:sp>
      <p:sp>
        <p:nvSpPr>
          <p:cNvPr id="74" name="TextBox 73"/>
          <p:cNvSpPr txBox="1"/>
          <p:nvPr/>
        </p:nvSpPr>
        <p:spPr>
          <a:xfrm>
            <a:off x="7065337"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6225784"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979203"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3409283"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6399238"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7480179"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77441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80449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8318488"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8603461"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88674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91682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7348620" y="2332196"/>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7620573" y="2980688"/>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7902592" y="2980748"/>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8181331" y="2980747"/>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8463354" y="2980929"/>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8748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9027092"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9339751"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F87F500-D6B3-416A-95C6-D6419894B803}"/>
              </a:ext>
            </a:extLst>
          </p:cNvPr>
          <p:cNvSpPr>
            <a:spLocks noGrp="1"/>
          </p:cNvSpPr>
          <p:nvPr>
            <p:ph type="sldNum" sz="quarter" idx="12"/>
          </p:nvPr>
        </p:nvSpPr>
        <p:spPr/>
        <p:txBody>
          <a:bodyPr/>
          <a:lstStyle/>
          <a:p>
            <a:fld id="{C0DF9C1F-DB74-1E4B-8839-30A600129FD3}" type="slidenum">
              <a:rPr lang="en-US" smtClean="0"/>
              <a:t>49</a:t>
            </a:fld>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Real-Time Systems: Demand</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515600" cy="2147859"/>
              </a:xfrm>
            </p:spPr>
            <p:txBody>
              <a:bodyPr anchor="t">
                <a:normAutofit/>
              </a:bodyPr>
              <a:lstStyle/>
              <a:p>
                <a:pPr marL="0" indent="0" algn="ctr">
                  <a:buNone/>
                </a:pPr>
                <a:r>
                  <a:rPr lang="en-US" sz="2000" b="1" dirty="0">
                    <a:latin typeface="ITC Stone Serif" pitchFamily="50" charset="0"/>
                  </a:rPr>
                  <a:t>Demand</a:t>
                </a:r>
                <a:r>
                  <a:rPr lang="en-US" sz="2000" dirty="0">
                    <a:latin typeface="ITC Stone Serif" pitchFamily="50" charset="0"/>
                  </a:rPr>
                  <a:t> over time interval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latin typeface="ITC Stone Serif" pitchFamily="50" charset="0"/>
                  </a:rPr>
                  <a:t> is the summed WCET of all jobs</a:t>
                </a:r>
                <a:br>
                  <a:rPr lang="en-US" sz="2000" dirty="0">
                    <a:latin typeface="ITC Stone Serif" pitchFamily="50" charset="0"/>
                  </a:rPr>
                </a:br>
                <a:r>
                  <a:rPr lang="en-US" sz="2000" dirty="0">
                    <a:latin typeface="ITC Stone Serif" pitchFamily="50" charset="0"/>
                  </a:rPr>
                  <a:t>with releases and deadlines in the interval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i="1">
                        <a:latin typeface="Cambria Math" panose="02040503050406030204" pitchFamily="18" charset="0"/>
                      </a:rPr>
                      <m:t>]</m:t>
                    </m:r>
                  </m:oMath>
                </a14:m>
                <a:r>
                  <a:rPr lang="en-US" sz="2000" dirty="0">
                    <a:latin typeface="ITC Stone Serif" pitchFamily="50" charset="0"/>
                  </a:rPr>
                  <a:t>.</a:t>
                </a:r>
              </a:p>
              <a:p>
                <a:pPr marL="0" indent="0" algn="ctr">
                  <a:buNone/>
                </a:pPr>
                <a:endParaRPr lang="en-US" sz="2000" dirty="0">
                  <a:latin typeface="ITC Stone Serif" pitchFamily="50" charset="0"/>
                </a:endParaRPr>
              </a:p>
              <a:p>
                <a:pPr marL="0" indent="0" algn="ctr">
                  <a:buNone/>
                </a:pPr>
                <a:r>
                  <a:rPr lang="en-US" sz="2000" dirty="0">
                    <a:latin typeface="ITC Stone Serif" pitchFamily="50" charset="0"/>
                  </a:rPr>
                  <a:t>The </a:t>
                </a:r>
                <a:r>
                  <a:rPr lang="en-US" sz="2000" b="1" dirty="0">
                    <a:latin typeface="ITC Stone Serif" pitchFamily="50" charset="0"/>
                  </a:rPr>
                  <a:t>Demand Bound Function</a:t>
                </a:r>
                <a:r>
                  <a:rPr lang="en-US" sz="2000" dirty="0">
                    <a:latin typeface="ITC Stone Serif" pitchFamily="50" charset="0"/>
                  </a:rPr>
                  <a:t> </a:t>
                </a:r>
                <a14:m>
                  <m:oMath xmlns:m="http://schemas.openxmlformats.org/officeDocument/2006/math">
                    <m:r>
                      <a:rPr lang="en-US" sz="2000" b="0" i="1" smtClean="0">
                        <a:latin typeface="Cambria Math" panose="02040503050406030204" pitchFamily="18" charset="0"/>
                      </a:rPr>
                      <m:t>𝐷𝐵𝐹</m:t>
                    </m:r>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b="0" i="1" smtClean="0">
                        <a:latin typeface="Cambria Math" panose="02040503050406030204" pitchFamily="18" charset="0"/>
                      </a:rPr>
                      <m:t>)</m:t>
                    </m:r>
                  </m:oMath>
                </a14:m>
                <a:r>
                  <a:rPr lang="en-US" sz="2000" dirty="0">
                    <a:latin typeface="ITC Stone Serif" pitchFamily="50" charset="0"/>
                  </a:rPr>
                  <a:t> is the maximum demand</a:t>
                </a:r>
                <a:br>
                  <a:rPr lang="en-US" sz="2000" dirty="0">
                    <a:latin typeface="ITC Stone Serif" pitchFamily="50" charset="0"/>
                  </a:rPr>
                </a:br>
                <a:r>
                  <a:rPr lang="en-US" sz="2000" dirty="0">
                    <a:latin typeface="ITC Stone Serif" pitchFamily="50" charset="0"/>
                  </a:rPr>
                  <a:t>generated by task set </a:t>
                </a:r>
                <a14:m>
                  <m:oMath xmlns:m="http://schemas.openxmlformats.org/officeDocument/2006/math">
                    <m:r>
                      <a:rPr lang="en-US" sz="2000" b="0" i="1" smtClean="0">
                        <a:latin typeface="Cambria Math" panose="02040503050406030204" pitchFamily="18" charset="0"/>
                      </a:rPr>
                      <m:t>𝑇</m:t>
                    </m:r>
                  </m:oMath>
                </a14:m>
                <a:r>
                  <a:rPr lang="en-US" sz="2000" dirty="0">
                    <a:latin typeface="ITC Stone Serif" pitchFamily="50" charset="0"/>
                  </a:rPr>
                  <a:t> over any interval of size </a:t>
                </a:r>
                <a14:m>
                  <m:oMath xmlns:m="http://schemas.openxmlformats.org/officeDocument/2006/math">
                    <m:r>
                      <a:rPr lang="en-US" sz="2000" b="0" i="1" smtClean="0">
                        <a:latin typeface="Cambria Math" panose="02040503050406030204" pitchFamily="18" charset="0"/>
                      </a:rPr>
                      <m:t>𝛿</m:t>
                    </m:r>
                  </m:oMath>
                </a14:m>
                <a:r>
                  <a:rPr lang="en-US" sz="2000" dirty="0">
                    <a:latin typeface="ITC Stone Serif" pitchFamily="50"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515600" cy="2147859"/>
              </a:xfrm>
              <a:blipFill>
                <a:blip r:embed="rId2"/>
                <a:stretch>
                  <a:fillRect t="-25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a:t>
            </a:fld>
            <a:endParaRPr lang="en-US"/>
          </a:p>
        </p:txBody>
      </p:sp>
      <p:pic>
        <p:nvPicPr>
          <p:cNvPr id="6" name="Picture 5" descr="A picture containing icon&#10;&#10;Description automatically generated">
            <a:extLst>
              <a:ext uri="{FF2B5EF4-FFF2-40B4-BE49-F238E27FC236}">
                <a16:creationId xmlns:a16="http://schemas.microsoft.com/office/drawing/2014/main" id="{3E0F2390-448A-4E76-8E14-6F916F1BFD76}"/>
              </a:ext>
            </a:extLst>
          </p:cNvPr>
          <p:cNvPicPr>
            <a:picLocks noChangeAspect="1"/>
          </p:cNvPicPr>
          <p:nvPr/>
        </p:nvPicPr>
        <p:blipFill>
          <a:blip r:embed="rId3"/>
          <a:stretch>
            <a:fillRect/>
          </a:stretch>
        </p:blipFill>
        <p:spPr>
          <a:xfrm>
            <a:off x="1741628" y="4661278"/>
            <a:ext cx="8556343" cy="1831593"/>
          </a:xfrm>
          <a:prstGeom prst="rect">
            <a:avLst/>
          </a:prstGeom>
        </p:spPr>
      </p:pic>
    </p:spTree>
    <p:extLst>
      <p:ext uri="{BB962C8B-B14F-4D97-AF65-F5344CB8AC3E}">
        <p14:creationId xmlns:p14="http://schemas.microsoft.com/office/powerpoint/2010/main" val="428826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dirty="0"/>
              <a:t>What’s next?</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50</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considered.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4CA1AB8-D07B-4350-9C2D-5DE324CBD48D}"/>
              </a:ext>
            </a:extLst>
          </p:cNvPr>
          <p:cNvSpPr/>
          <p:nvPr/>
        </p:nvSpPr>
        <p:spPr>
          <a:xfrm>
            <a:off x="1308692" y="1437784"/>
            <a:ext cx="9905408" cy="5255116"/>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0B56A3A-ECA8-4557-8C3D-6F59D128DF3A}"/>
              </a:ext>
            </a:extLst>
          </p:cNvPr>
          <p:cNvSpPr/>
          <p:nvPr/>
        </p:nvSpPr>
        <p:spPr>
          <a:xfrm>
            <a:off x="2811227" y="1877036"/>
            <a:ext cx="6733086" cy="1749253"/>
          </a:xfrm>
          <a:prstGeom prst="rect">
            <a:avLst/>
          </a:prstGeom>
          <a:solidFill>
            <a:srgbClr val="FFFFFF"/>
          </a:solidFill>
          <a:ln w="5715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aramond" panose="02020404030301010803" pitchFamily="18" charset="0"/>
              </a:rPr>
              <a:t>We now know </a:t>
            </a:r>
            <a:r>
              <a:rPr lang="en-US" sz="2400" b="1" dirty="0">
                <a:solidFill>
                  <a:schemeClr val="tx1"/>
                </a:solidFill>
                <a:latin typeface="Garamond" panose="02020404030301010803" pitchFamily="18" charset="0"/>
              </a:rPr>
              <a:t>what</a:t>
            </a:r>
            <a:r>
              <a:rPr lang="en-US" sz="2400" dirty="0">
                <a:solidFill>
                  <a:schemeClr val="tx1"/>
                </a:solidFill>
                <a:latin typeface="Garamond" panose="02020404030301010803" pitchFamily="18" charset="0"/>
              </a:rPr>
              <a:t> a dominant sequence looks like.</a:t>
            </a:r>
            <a:br>
              <a:rPr lang="en-US" sz="2400" dirty="0">
                <a:solidFill>
                  <a:schemeClr val="tx1"/>
                </a:solidFill>
                <a:latin typeface="Garamond" panose="02020404030301010803" pitchFamily="18" charset="0"/>
              </a:rPr>
            </a:br>
            <a:br>
              <a:rPr lang="en-US" sz="2400" dirty="0">
                <a:solidFill>
                  <a:schemeClr val="tx1"/>
                </a:solidFill>
                <a:latin typeface="Garamond" panose="02020404030301010803" pitchFamily="18" charset="0"/>
              </a:rPr>
            </a:br>
            <a:r>
              <a:rPr lang="en-US" sz="2400" dirty="0">
                <a:solidFill>
                  <a:schemeClr val="tx1"/>
                </a:solidFill>
                <a:latin typeface="Garamond" panose="02020404030301010803" pitchFamily="18" charset="0"/>
              </a:rPr>
              <a:t>Now, we need to </a:t>
            </a:r>
            <a:r>
              <a:rPr lang="en-US" sz="2400" b="1" dirty="0">
                <a:solidFill>
                  <a:schemeClr val="tx1"/>
                </a:solidFill>
                <a:latin typeface="Garamond" panose="02020404030301010803" pitchFamily="18" charset="0"/>
              </a:rPr>
              <a:t>find dominant sequences</a:t>
            </a:r>
            <a:r>
              <a:rPr lang="en-US" sz="2400" dirty="0">
                <a:solidFill>
                  <a:schemeClr val="tx1"/>
                </a:solidFill>
                <a:latin typeface="Garamond" panose="02020404030301010803" pitchFamily="18" charset="0"/>
              </a:rPr>
              <a:t>.</a:t>
            </a:r>
          </a:p>
        </p:txBody>
      </p:sp>
      <p:sp>
        <p:nvSpPr>
          <p:cNvPr id="93" name="Rectangle 92">
            <a:extLst>
              <a:ext uri="{FF2B5EF4-FFF2-40B4-BE49-F238E27FC236}">
                <a16:creationId xmlns:a16="http://schemas.microsoft.com/office/drawing/2014/main" id="{4CAF22AA-BC98-496A-93AD-98B20C9839CF}"/>
              </a:ext>
            </a:extLst>
          </p:cNvPr>
          <p:cNvSpPr/>
          <p:nvPr/>
        </p:nvSpPr>
        <p:spPr>
          <a:xfrm>
            <a:off x="2806429" y="4000907"/>
            <a:ext cx="6769371" cy="1749253"/>
          </a:xfrm>
          <a:prstGeom prst="rect">
            <a:avLst/>
          </a:prstGeom>
          <a:solidFill>
            <a:srgbClr val="FFFFFF"/>
          </a:solidFill>
          <a:ln w="5715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aramond" panose="02020404030301010803" pitchFamily="18" charset="0"/>
              </a:rPr>
              <a:t>To find dominant sequences, we look towards the </a:t>
            </a:r>
            <a:r>
              <a:rPr lang="en-US" sz="2400" b="1" dirty="0">
                <a:solidFill>
                  <a:schemeClr val="tx1"/>
                </a:solidFill>
                <a:latin typeface="Garamond" panose="02020404030301010803" pitchFamily="18" charset="0"/>
              </a:rPr>
              <a:t>bounded precedence constraint knapsack problem</a:t>
            </a:r>
            <a:r>
              <a:rPr lang="en-US" sz="2400" dirty="0">
                <a:solidFill>
                  <a:schemeClr val="tx1"/>
                </a:solidFill>
                <a:latin typeface="Garamond" panose="02020404030301010803" pitchFamily="18" charset="0"/>
              </a:rPr>
              <a:t>.</a:t>
            </a:r>
          </a:p>
        </p:txBody>
      </p:sp>
    </p:spTree>
    <p:custDataLst>
      <p:tags r:id="rId1"/>
    </p:custDataLst>
    <p:extLst>
      <p:ext uri="{BB962C8B-B14F-4D97-AF65-F5344CB8AC3E}">
        <p14:creationId xmlns:p14="http://schemas.microsoft.com/office/powerpoint/2010/main" val="1354755319"/>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Worst-Case Demand</a:t>
            </a:r>
            <a:br>
              <a:rPr lang="en-US" dirty="0"/>
            </a:br>
            <a:r>
              <a:rPr lang="en-US" dirty="0"/>
              <a:t>as Knapsack</a:t>
            </a:r>
          </a:p>
        </p:txBody>
      </p:sp>
      <p:sp>
        <p:nvSpPr>
          <p:cNvPr id="2" name="Slide Number Placeholder 1">
            <a:extLst>
              <a:ext uri="{FF2B5EF4-FFF2-40B4-BE49-F238E27FC236}">
                <a16:creationId xmlns:a16="http://schemas.microsoft.com/office/drawing/2014/main" id="{E61127EF-9F35-428D-84B8-C075E1AFA7D9}"/>
              </a:ext>
            </a:extLst>
          </p:cNvPr>
          <p:cNvSpPr>
            <a:spLocks noGrp="1"/>
          </p:cNvSpPr>
          <p:nvPr>
            <p:ph type="sldNum" sz="quarter" idx="12"/>
          </p:nvPr>
        </p:nvSpPr>
        <p:spPr/>
        <p:txBody>
          <a:bodyPr/>
          <a:lstStyle/>
          <a:p>
            <a:fld id="{C0DF9C1F-DB74-1E4B-8839-30A600129FD3}" type="slidenum">
              <a:rPr lang="en-US" smtClean="0"/>
              <a:t>51</a:t>
            </a:fld>
            <a:endParaRPr lang="en-US"/>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7981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2446132" y="2030735"/>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5182692" y="2033967"/>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2446132" y="2030735"/>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2446132" y="2689703"/>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2446132" y="3340129"/>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5182692" y="2033967"/>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1</m:t>
                            </m:r>
                          </m:sub>
                        </m:sSub>
                      </m:oMath>
                    </m:oMathPara>
                  </a14:m>
                  <a:endParaRPr lang="en-US" sz="320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5182692" y="2692935"/>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e>
                        </m:d>
                      </m:oMath>
                    </m:oMathPara>
                  </a14:m>
                  <a:endParaRPr lang="en-US" sz="280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5182692" y="3343361"/>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1</m:t>
                                </m:r>
                              </m:sub>
                            </m:sSub>
                          </m:e>
                        </m:d>
                      </m:oMath>
                    </m:oMathPara>
                  </a14:m>
                  <a:endParaRPr lang="en-US" sz="320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7981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7981950" y="1205526"/>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2830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2880518" y="5321558"/>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2830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2830881"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8315636" y="334750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8315636" y="3341189"/>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10039350" y="6356354"/>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52</a:t>
            </a:fld>
            <a:endParaRPr lang="en-US"/>
          </a:p>
        </p:txBody>
      </p:sp>
      <p:sp>
        <p:nvSpPr>
          <p:cNvPr id="2" name="Slide Number Placeholder 1">
            <a:extLst>
              <a:ext uri="{FF2B5EF4-FFF2-40B4-BE49-F238E27FC236}">
                <a16:creationId xmlns:a16="http://schemas.microsoft.com/office/drawing/2014/main" id="{57C32651-6253-4142-A9CC-5FEDD7CF1C0A}"/>
              </a:ext>
            </a:extLst>
          </p:cNvPr>
          <p:cNvSpPr>
            <a:spLocks noGrp="1"/>
          </p:cNvSpPr>
          <p:nvPr>
            <p:ph type="sldNum" sz="quarter" idx="12"/>
          </p:nvPr>
        </p:nvSpPr>
        <p:spPr/>
        <p:txBody>
          <a:bodyPr/>
          <a:lstStyle/>
          <a:p>
            <a:fld id="{C0DF9C1F-DB74-1E4B-8839-30A600129FD3}" type="slidenum">
              <a:rPr lang="en-US" smtClean="0"/>
              <a:t>52</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3.75E-6 -1.11111E-6 L -0.25795 0.34283 " pathEditMode="relative" rAng="0" ptsTypes="AA">
                                      <p:cBhvr>
                                        <p:cTn id="63" dur="2000" fill="hold"/>
                                        <p:tgtEl>
                                          <p:spTgt spid="19"/>
                                        </p:tgtEl>
                                        <p:attrNameLst>
                                          <p:attrName>ppt_x</p:attrName>
                                          <p:attrName>ppt_y</p:attrName>
                                        </p:attrNameLst>
                                      </p:cBhvr>
                                      <p:rCtr x="-12904"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7967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8414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8806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7541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9231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3274993" y="2434239"/>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839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39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449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49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060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060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669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669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776750"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988965" y="2212288"/>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571359" y="521194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3571359" y="5211944"/>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81049"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4181049" y="5211943"/>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90739" y="5211943"/>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4790739" y="5211943"/>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23002"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423002" y="5211943"/>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32693" y="5211943"/>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032693" y="5211943"/>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613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2613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52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52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7095622"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13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2613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613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2613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10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10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13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13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83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583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2988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3838750"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4445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5059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669819" y="4210953"/>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276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274993" y="2434239"/>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992025"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992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992025"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992022" y="3767513"/>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3004944"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988968" y="4761085"/>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5188"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3045188"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4793987"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2152653" y="2179107"/>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6296986" y="4760995"/>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276284"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754674"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3795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3844231" y="217953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4017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4141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4280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4421843" y="263692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5010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5081254" y="306935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5254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5378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5517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5658866" y="352674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5834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5973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3981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4123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4261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4400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3444243" y="2020827"/>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5261258" y="2608806"/>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9679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7519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7504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7909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8370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8788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9187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9380830"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9596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7417446"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8019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7962816"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53</a:t>
            </a:fld>
            <a:endParaRPr lang="en-US"/>
          </a:p>
        </p:txBody>
      </p:sp>
      <p:cxnSp>
        <p:nvCxnSpPr>
          <p:cNvPr id="113" name="Straight Connector 112"/>
          <p:cNvCxnSpPr/>
          <p:nvPr/>
        </p:nvCxnSpPr>
        <p:spPr>
          <a:xfrm flipV="1">
            <a:off x="7519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9380830"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9596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7417446"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7973579" y="3483774"/>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rPr>
                            <m:t>𝒋</m:t>
                          </m:r>
                        </m:sub>
                      </m:sSub>
                      <m:r>
                        <a:rPr lang="en-US" sz="1050" b="1" i="1">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7973579" y="3483774"/>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7973579" y="3611554"/>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7973579" y="3737679"/>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7523655"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7949848"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8377463"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7394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5617300" y="164456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5617300" y="164456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5515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4304526"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3845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3845614" y="332583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6266296"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266296" y="326544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6725205"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5617301" y="411092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5158389" y="506502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158388" y="60336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384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3845613" y="421314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96621" y="26953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196621" y="269531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618793" y="263493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5618793" y="263493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196621" y="365833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196621" y="365833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3196621" y="164953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3196621" y="164953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4407881" y="73712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4407881" y="73712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617300" y="357274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5617300" y="357274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735414" y="441408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735414" y="441408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509396" y="443450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509396" y="443450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509396" y="542900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4509396" y="5429000"/>
                <a:ext cx="1297991" cy="630517"/>
              </a:xfrm>
              <a:prstGeom prst="ellipse">
                <a:avLst/>
              </a:prstGeom>
              <a:blipFill>
                <a:blip r:embed="rId13"/>
                <a:stretch>
                  <a:fillRect/>
                </a:stretch>
              </a:blipFill>
            </p:spPr>
            <p:txBody>
              <a:bodyPr/>
              <a:lstStyle/>
              <a:p>
                <a:r>
                  <a:rPr lang="en-US">
                    <a:noFill/>
                  </a:rPr>
                  <a:t> </a:t>
                </a:r>
              </a:p>
            </p:txBody>
          </p:sp>
        </mc:Fallback>
      </mc:AlternateContent>
      <p:sp>
        <p:nvSpPr>
          <p:cNvPr id="28" name="TextBox 27"/>
          <p:cNvSpPr txBox="1"/>
          <p:nvPr/>
        </p:nvSpPr>
        <p:spPr>
          <a:xfrm>
            <a:off x="3736407"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3542079"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542079" y="119900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881058"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2881058" y="227507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54703"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2854703" y="3306122"/>
                <a:ext cx="1069977" cy="361830"/>
              </a:xfrm>
              <a:prstGeom prst="rect">
                <a:avLst/>
              </a:prstGeom>
              <a:blipFill>
                <a:blip r:embed="rId16"/>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50977"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5650977" y="1201953"/>
                <a:ext cx="1074227" cy="361830"/>
              </a:xfrm>
              <a:prstGeom prst="rect">
                <a:avLst/>
              </a:prstGeom>
              <a:blipFill>
                <a:blip r:embed="rId17"/>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288237"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288237" y="228144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87604"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6287604" y="3228031"/>
                <a:ext cx="1074227"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13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813265" y="400321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98987"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4698987" y="400321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105474"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4105474" y="5038487"/>
                <a:ext cx="1074227" cy="344710"/>
              </a:xfrm>
              <a:prstGeom prst="rect">
                <a:avLst/>
              </a:prstGeom>
              <a:blipFill>
                <a:blip r:embed="rId22"/>
                <a:stretch>
                  <a:fillRect t="-1786" r="-2260" b="-25000"/>
                </a:stretch>
              </a:blipFill>
            </p:spPr>
            <p:txBody>
              <a:bodyPr/>
              <a:lstStyle/>
              <a:p>
                <a:r>
                  <a:rPr lang="en-US">
                    <a:noFill/>
                  </a:rPr>
                  <a:t> </a:t>
                </a:r>
              </a:p>
            </p:txBody>
          </p:sp>
        </mc:Fallback>
      </mc:AlternateContent>
      <p:grpSp>
        <p:nvGrpSpPr>
          <p:cNvPr id="49" name="Group 48"/>
          <p:cNvGrpSpPr/>
          <p:nvPr/>
        </p:nvGrpSpPr>
        <p:grpSpPr>
          <a:xfrm>
            <a:off x="7661731" y="2743208"/>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6925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2270449" y="494532"/>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7712532"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053268" y="9261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53268" y="92615"/>
                <a:ext cx="2779699" cy="950581"/>
              </a:xfrm>
              <a:prstGeom prst="rect">
                <a:avLst/>
              </a:prstGeom>
              <a:blipFill>
                <a:blip r:embed="rId23"/>
                <a:stretch>
                  <a:fillRect t="-1923"/>
                </a:stretch>
              </a:blipFill>
            </p:spPr>
            <p:txBody>
              <a:bodyPr/>
              <a:lstStyle/>
              <a:p>
                <a:r>
                  <a:rPr lang="en-US">
                    <a:noFill/>
                  </a:rPr>
                  <a:t> </a:t>
                </a:r>
              </a:p>
            </p:txBody>
          </p:sp>
        </mc:Fallback>
      </mc:AlternateContent>
      <p:sp>
        <p:nvSpPr>
          <p:cNvPr id="21" name="TextBox 20"/>
          <p:cNvSpPr txBox="1"/>
          <p:nvPr/>
        </p:nvSpPr>
        <p:spPr>
          <a:xfrm>
            <a:off x="5997459"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5649778" y="820847"/>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7174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7782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1776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7586059" y="14248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7586059" y="142484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7484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6273285"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5814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5814373" y="310611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8235055"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8235055" y="304572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8693964"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7586060" y="389120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7127148" y="484530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7127147" y="581391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9353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5814372" y="390198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5165380" y="247559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5165380" y="247559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7587552" y="241521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7587552" y="241521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65380" y="34386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5165380" y="343861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5165380" y="142981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5165380" y="142981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6376640" y="51740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6376640" y="51740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7586059" y="335302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7586059" y="335302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8704173" y="419436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8704173" y="419436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478155" y="42147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478155" y="421478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6478155" y="520928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6478155" y="5209280"/>
                <a:ext cx="1297991" cy="630517"/>
              </a:xfrm>
              <a:prstGeom prst="ellipse">
                <a:avLst/>
              </a:prstGeom>
              <a:blipFill>
                <a:blip r:embed="rId13"/>
                <a:stretch>
                  <a:fillRect/>
                </a:stretch>
              </a:blipFill>
            </p:spPr>
            <p:txBody>
              <a:bodyPr/>
              <a:lstStyle/>
              <a:p>
                <a:r>
                  <a:rPr lang="en-US">
                    <a:noFill/>
                  </a:rPr>
                  <a:t> </a:t>
                </a:r>
              </a:p>
            </p:txBody>
          </p:sp>
        </mc:Fallback>
      </mc:AlternateContent>
      <p:sp>
        <p:nvSpPr>
          <p:cNvPr id="27" name="TextBox 26"/>
          <p:cNvSpPr txBox="1"/>
          <p:nvPr/>
        </p:nvSpPr>
        <p:spPr>
          <a:xfrm>
            <a:off x="5705166"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5510838"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5510838" y="97928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49817"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4849817" y="205535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797109"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4797109" y="3070529"/>
                <a:ext cx="106997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19736"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619736" y="982233"/>
                <a:ext cx="1074227" cy="361830"/>
              </a:xfrm>
              <a:prstGeom prst="rect">
                <a:avLst/>
              </a:prstGeom>
              <a:blipFill>
                <a:blip r:embed="rId17"/>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256996"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8256996" y="206172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256363"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8256363" y="3008311"/>
                <a:ext cx="1074227" cy="344710"/>
              </a:xfrm>
              <a:prstGeom prst="rect">
                <a:avLst/>
              </a:prstGeom>
              <a:blipFill>
                <a:blip r:embed="rId19"/>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782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8782024" y="378349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67746"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667746" y="378349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74233"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6074233" y="4818767"/>
                <a:ext cx="1074227" cy="344710"/>
              </a:xfrm>
              <a:prstGeom prst="rect">
                <a:avLst/>
              </a:prstGeom>
              <a:blipFill>
                <a:blip r:embed="rId22"/>
                <a:stretch>
                  <a:fillRect t="-1754" r="-2260" b="-22807"/>
                </a:stretch>
              </a:blipFill>
            </p:spPr>
            <p:txBody>
              <a:bodyPr/>
              <a:lstStyle/>
              <a:p>
                <a:r>
                  <a:rPr lang="en-US">
                    <a:noFill/>
                  </a:rPr>
                  <a:t> </a:t>
                </a:r>
              </a:p>
            </p:txBody>
          </p:sp>
        </mc:Fallback>
      </mc:AlternateContent>
      <p:sp>
        <p:nvSpPr>
          <p:cNvPr id="45" name="TextBox 44"/>
          <p:cNvSpPr txBox="1"/>
          <p:nvPr/>
        </p:nvSpPr>
        <p:spPr>
          <a:xfrm>
            <a:off x="2270449" y="335905"/>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4352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624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2074413" y="4667959"/>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55</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7997141" y="7998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97141" y="79985"/>
                <a:ext cx="2779699" cy="950581"/>
              </a:xfrm>
              <a:prstGeom prst="rect">
                <a:avLst/>
              </a:prstGeom>
              <a:blipFill>
                <a:blip r:embed="rId23"/>
                <a:stretch>
                  <a:fillRect t="-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2152650" y="1825628"/>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834128" y="2514604"/>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34128" y="2514604"/>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152650" y="3892718"/>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2491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2491236" y="3461801"/>
                <a:ext cx="2468176" cy="400110"/>
              </a:xfrm>
              <a:prstGeom prst="rect">
                <a:avLst/>
              </a:prstGeom>
              <a:blipFill>
                <a:blip r:embed="rId5"/>
                <a:stretch>
                  <a:fillRect t="-7576" r="-1728" b="-2727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
        <p:nvSpPr>
          <p:cNvPr id="2" name="Slide Number Placeholder 1">
            <a:extLst>
              <a:ext uri="{FF2B5EF4-FFF2-40B4-BE49-F238E27FC236}">
                <a16:creationId xmlns:a16="http://schemas.microsoft.com/office/drawing/2014/main" id="{A77B11AD-8209-4EEE-8A8E-8EC27F345BB3}"/>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4060209" y="1724993"/>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3792022" y="4238305"/>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2017063" y="3566324"/>
                <a:ext cx="8029647" cy="673518"/>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2017063"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2031075" y="6138376"/>
                <a:ext cx="8044362" cy="396519"/>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2031075" y="6138376"/>
                <a:ext cx="8044362" cy="396519"/>
              </a:xfrm>
              <a:prstGeom prst="rect">
                <a:avLst/>
              </a:prstGeom>
              <a:blipFill>
                <a:blip r:embed="rId5"/>
                <a:stretch>
                  <a:fillRect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5638803" y="2971803"/>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58</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3853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59</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7621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3853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7621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9390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5865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1735427" y="1865642"/>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712164" y="3181885"/>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1728718" y="432294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720097" y="5662163"/>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715519" y="2529489"/>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720097" y="501767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a:t>
            </a:fld>
            <a:endParaRPr lang="en-US"/>
          </a:p>
        </p:txBody>
      </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4"/>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8A1D80E-1937-4B9C-AD6C-B125CE78D259}"/>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Traditional real-time tasks have static task parameters (ex.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𝑎</m:t>
                    </m:r>
                    <m:r>
                      <a:rPr lang="en-US" i="1">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𝑝</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𝑑</m:t>
                    </m:r>
                  </m:oMath>
                </a14:m>
                <a:r>
                  <a:rPr lang="en-US" dirty="0">
                    <a:solidFill>
                      <a:sysClr val="windowText" lastClr="000000"/>
                    </a:solidFill>
                  </a:rPr>
                  <a:t>)</a:t>
                </a:r>
              </a:p>
            </p:txBody>
          </p:sp>
        </mc:Choice>
        <mc:Fallback xmlns="">
          <p:sp>
            <p:nvSpPr>
              <p:cNvPr id="25" name="Rectangle 24">
                <a:extLst>
                  <a:ext uri="{FF2B5EF4-FFF2-40B4-BE49-F238E27FC236}">
                    <a16:creationId xmlns:a16="http://schemas.microsoft.com/office/drawing/2014/main" id="{F8A1D80E-1937-4B9C-AD6C-B125CE78D259}"/>
                  </a:ext>
                </a:extLst>
              </p:cNvPr>
              <p:cNvSpPr>
                <a:spLocks noRot="1" noChangeAspect="1" noMove="1" noResize="1" noEditPoints="1" noAdjustHandles="1" noChangeArrowheads="1" noChangeShapeType="1" noTextEdit="1"/>
              </p:cNvSpPr>
              <p:nvPr/>
            </p:nvSpPr>
            <p:spPr>
              <a:xfrm>
                <a:off x="1684689" y="1690692"/>
                <a:ext cx="9244330" cy="1055716"/>
              </a:xfrm>
              <a:prstGeom prst="rect">
                <a:avLst/>
              </a:prstGeom>
              <a:blipFill>
                <a:blip r:embed="rId5"/>
                <a:stretch>
                  <a:fillRect/>
                </a:stretch>
              </a:blipFill>
              <a:ln w="38100">
                <a:solidFill>
                  <a:srgbClr val="1F61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62AEE9F-1E1A-432D-BD83-4D173B4DDCDA}"/>
                  </a:ext>
                </a:extLst>
              </p:cNvPr>
              <p:cNvSpPr/>
              <p:nvPr/>
            </p:nvSpPr>
            <p:spPr>
              <a:xfrm>
                <a:off x="7846015" y="6105444"/>
                <a:ext cx="1913077" cy="622159"/>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Simple Test: Is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𝐷𝐵𝐹</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𝑇</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oMath>
                </a14:m>
                <a:r>
                  <a:rPr lang="en-US" dirty="0">
                    <a:solidFill>
                      <a:schemeClr val="tx1"/>
                    </a:solidFill>
                  </a:rPr>
                  <a:t>?</a:t>
                </a:r>
              </a:p>
            </p:txBody>
          </p:sp>
        </mc:Choice>
        <mc:Fallback xmlns="">
          <p:sp>
            <p:nvSpPr>
              <p:cNvPr id="16" name="Rectangle 15">
                <a:extLst>
                  <a:ext uri="{FF2B5EF4-FFF2-40B4-BE49-F238E27FC236}">
                    <a16:creationId xmlns:a16="http://schemas.microsoft.com/office/drawing/2014/main" id="{B62AEE9F-1E1A-432D-BD83-4D173B4DDCDA}"/>
                  </a:ext>
                </a:extLst>
              </p:cNvPr>
              <p:cNvSpPr>
                <a:spLocks noRot="1" noChangeAspect="1" noMove="1" noResize="1" noEditPoints="1" noAdjustHandles="1" noChangeArrowheads="1" noChangeShapeType="1" noTextEdit="1"/>
              </p:cNvSpPr>
              <p:nvPr/>
            </p:nvSpPr>
            <p:spPr>
              <a:xfrm>
                <a:off x="7846015" y="6105444"/>
                <a:ext cx="1913077" cy="622159"/>
              </a:xfrm>
              <a:prstGeom prst="rect">
                <a:avLst/>
              </a:prstGeom>
              <a:blipFill>
                <a:blip r:embed="rId6"/>
                <a:stretch>
                  <a:fillRect t="-3704" b="-12963"/>
                </a:stretch>
              </a:blipFill>
              <a:ln w="38100">
                <a:solidFill>
                  <a:srgbClr val="FFCC33"/>
                </a:solidFill>
              </a:ln>
            </p:spPr>
            <p:txBody>
              <a:bodyPr/>
              <a:lstStyle/>
              <a:p>
                <a:r>
                  <a:rPr lang="en-US">
                    <a:noFill/>
                  </a:rPr>
                  <a:t> </a:t>
                </a:r>
              </a:p>
            </p:txBody>
          </p:sp>
        </mc:Fallback>
      </mc:AlternateContent>
    </p:spTree>
    <p:extLst>
      <p:ext uri="{BB962C8B-B14F-4D97-AF65-F5344CB8AC3E}">
        <p14:creationId xmlns:p14="http://schemas.microsoft.com/office/powerpoint/2010/main" val="55976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2"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par>
                                <p:cTn id="57" presetID="10" presetClass="exit" presetSubtype="0" fill="hold" grpId="3" nodeType="with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p:bldP spid="29" grpId="0" animBg="1"/>
      <p:bldP spid="31" grpId="0" animBg="1"/>
      <p:bldP spid="33" grpId="0" animBg="1"/>
      <p:bldP spid="34" grpId="0" animBg="1"/>
      <p:bldP spid="35" grpId="0" animBg="1"/>
      <p:bldP spid="25" grpId="0" animBg="1"/>
      <p:bldP spid="25" grpId="1" animBg="1"/>
      <p:bldP spid="16" grpId="2" animBg="1"/>
      <p:bldP spid="16" grpId="3"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nvGraphicFramePr>
        <p:xfrm>
          <a:off x="2484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2484254"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60</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61</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D85CEB9-DE4B-41D8-A306-C61D756BE257}"/>
                  </a:ext>
                </a:extLst>
              </p:cNvPr>
              <p:cNvSpPr txBox="1"/>
              <p:nvPr/>
            </p:nvSpPr>
            <p:spPr>
              <a:xfrm>
                <a:off x="519303" y="3533779"/>
                <a:ext cx="2724912" cy="908197"/>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dirty="0">
                  <a:latin typeface="Garamond" panose="02020404030301010803" pitchFamily="18" charset="0"/>
                </a:endParaRPr>
              </a:p>
            </p:txBody>
          </p:sp>
        </mc:Choice>
        <mc:Fallback>
          <p:sp>
            <p:nvSpPr>
              <p:cNvPr id="6" name="TextBox 5">
                <a:extLst>
                  <a:ext uri="{FF2B5EF4-FFF2-40B4-BE49-F238E27FC236}">
                    <a16:creationId xmlns:a16="http://schemas.microsoft.com/office/drawing/2014/main" id="{3D85CEB9-DE4B-41D8-A306-C61D756BE257}"/>
                  </a:ext>
                </a:extLst>
              </p:cNvPr>
              <p:cNvSpPr txBox="1">
                <a:spLocks noRot="1" noChangeAspect="1" noMove="1" noResize="1" noEditPoints="1" noAdjustHandles="1" noChangeArrowheads="1" noChangeShapeType="1" noTextEdit="1"/>
              </p:cNvSpPr>
              <p:nvPr/>
            </p:nvSpPr>
            <p:spPr>
              <a:xfrm>
                <a:off x="519303" y="3533779"/>
                <a:ext cx="2724912" cy="908197"/>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4663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2152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13840" y="4609597"/>
            <a:ext cx="1563825" cy="1567369"/>
          </a:xfrm>
          <a:prstGeom prst="rect">
            <a:avLst/>
          </a:prstGeom>
        </p:spPr>
      </p:pic>
      <p:sp>
        <p:nvSpPr>
          <p:cNvPr id="3" name="Slide Number Placeholder 2">
            <a:extLst>
              <a:ext uri="{FF2B5EF4-FFF2-40B4-BE49-F238E27FC236}">
                <a16:creationId xmlns:a16="http://schemas.microsoft.com/office/drawing/2014/main" id="{795ECE35-3AF0-4897-9E27-E05BC0A8ADB8}"/>
              </a:ext>
            </a:extLst>
          </p:cNvPr>
          <p:cNvSpPr>
            <a:spLocks noGrp="1"/>
          </p:cNvSpPr>
          <p:nvPr>
            <p:ph type="sldNum" sz="quarter" idx="12"/>
          </p:nvPr>
        </p:nvSpPr>
        <p:spPr/>
        <p:txBody>
          <a:bodyPr/>
          <a:lstStyle/>
          <a:p>
            <a:fld id="{C0DF9C1F-DB74-1E4B-8839-30A600129FD3}" type="slidenum">
              <a:rPr lang="en-US" smtClean="0"/>
              <a:t>62</a:t>
            </a:fld>
            <a:endParaRPr lang="en-US"/>
          </a:p>
        </p:txBody>
      </p:sp>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2152653"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dirty="0"/>
              <a:t>Engine Control 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4215215" y="2198369"/>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7632903"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6884393" y="5271049"/>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4755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466802"/>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9795"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5269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2152650" y="2974020"/>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2185179" y="4200086"/>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2152650" y="5426153"/>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
        <p:nvSpPr>
          <p:cNvPr id="8" name="Slide Number Placeholder 7">
            <a:extLst>
              <a:ext uri="{FF2B5EF4-FFF2-40B4-BE49-F238E27FC236}">
                <a16:creationId xmlns:a16="http://schemas.microsoft.com/office/drawing/2014/main" id="{11BE79D5-6105-49EF-AF09-BA3576FBDAF6}"/>
              </a:ext>
            </a:extLst>
          </p:cNvPr>
          <p:cNvSpPr>
            <a:spLocks noGrp="1"/>
          </p:cNvSpPr>
          <p:nvPr>
            <p:ph type="sldNum" sz="quarter" idx="12"/>
          </p:nvPr>
        </p:nvSpPr>
        <p:spPr/>
        <p:txBody>
          <a:bodyPr/>
          <a:lstStyle/>
          <a:p>
            <a:fld id="{C0DF9C1F-DB74-1E4B-8839-30A600129FD3}" type="slidenum">
              <a:rPr lang="en-US" smtClean="0"/>
              <a:t>63</a:t>
            </a:fld>
            <a:endParaRPr lang="en-US"/>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dirty="0"/>
              <a:t>Engine Control Conclusion</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2152651" y="2438954"/>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2152649" y="3283999"/>
            <a:ext cx="7886700" cy="830997"/>
          </a:xfrm>
          <a:prstGeom prst="rect">
            <a:avLst/>
          </a:prstGeom>
          <a:noFill/>
        </p:spPr>
        <p:txBody>
          <a:bodyPr wrap="square" rtlCol="0">
            <a:spAutoFit/>
          </a:bodyPr>
          <a:lstStyle/>
          <a:p>
            <a:r>
              <a:rPr lang="en-US" sz="2400" dirty="0">
                <a:latin typeface="Garamond" panose="02020404030301010803" pitchFamily="18" charset="0"/>
              </a:rPr>
              <a:t>3. Results significantly outperform the</a:t>
            </a:r>
            <a:br>
              <a:rPr lang="en-US" sz="2400" dirty="0">
                <a:latin typeface="Garamond" panose="02020404030301010803" pitchFamily="18" charset="0"/>
              </a:rPr>
            </a:br>
            <a:r>
              <a:rPr lang="en-US" sz="2400" dirty="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8452757"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7923953" y="2544962"/>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64</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90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2318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52040" y="5385761"/>
            <a:ext cx="898093" cy="900128"/>
          </a:xfrm>
          <a:prstGeom prst="rect">
            <a:avLst/>
          </a:prstGeom>
        </p:spPr>
      </p:pic>
      <p:grpSp>
        <p:nvGrpSpPr>
          <p:cNvPr id="2" name="Group 1">
            <a:extLst>
              <a:ext uri="{FF2B5EF4-FFF2-40B4-BE49-F238E27FC236}">
                <a16:creationId xmlns:a16="http://schemas.microsoft.com/office/drawing/2014/main" id="{DDF37FD7-0A89-4D35-893F-218512C711FE}"/>
              </a:ext>
            </a:extLst>
          </p:cNvPr>
          <p:cNvGrpSpPr/>
          <p:nvPr/>
        </p:nvGrpSpPr>
        <p:grpSpPr>
          <a:xfrm>
            <a:off x="8907774" y="3359845"/>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49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8349008" y="2635413"/>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Engine Control in Perspective</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65</a:t>
            </a:fld>
            <a:endParaRPr lang="en-US"/>
          </a:p>
        </p:txBody>
      </p:sp>
      <p:grpSp>
        <p:nvGrpSpPr>
          <p:cNvPr id="7" name="Group 6">
            <a:extLst>
              <a:ext uri="{FF2B5EF4-FFF2-40B4-BE49-F238E27FC236}">
                <a16:creationId xmlns:a16="http://schemas.microsoft.com/office/drawing/2014/main" id="{4960EF8F-31CA-4417-848A-1CA88466038A}"/>
              </a:ext>
            </a:extLst>
          </p:cNvPr>
          <p:cNvGrpSpPr/>
          <p:nvPr/>
        </p:nvGrpSpPr>
        <p:grpSpPr>
          <a:xfrm>
            <a:off x="2572316" y="4832187"/>
            <a:ext cx="1688431" cy="350582"/>
            <a:chOff x="7154339" y="1774105"/>
            <a:chExt cx="1688431" cy="350582"/>
          </a:xfrm>
        </p:grpSpPr>
        <p:grpSp>
          <p:nvGrpSpPr>
            <p:cNvPr id="8" name="Group 7">
              <a:extLst>
                <a:ext uri="{FF2B5EF4-FFF2-40B4-BE49-F238E27FC236}">
                  <a16:creationId xmlns:a16="http://schemas.microsoft.com/office/drawing/2014/main" id="{EEB9F0D9-D22B-4E52-8A48-EB8C8B12C24A}"/>
                </a:ext>
              </a:extLst>
            </p:cNvPr>
            <p:cNvGrpSpPr/>
            <p:nvPr/>
          </p:nvGrpSpPr>
          <p:grpSpPr>
            <a:xfrm>
              <a:off x="7945110" y="1774105"/>
              <a:ext cx="288265" cy="335693"/>
              <a:chOff x="6457950" y="2936143"/>
              <a:chExt cx="1963444" cy="2286488"/>
            </a:xfrm>
          </p:grpSpPr>
          <p:sp>
            <p:nvSpPr>
              <p:cNvPr id="40" name="Rectangle: Rounded Corners 3">
                <a:extLst>
                  <a:ext uri="{FF2B5EF4-FFF2-40B4-BE49-F238E27FC236}">
                    <a16:creationId xmlns:a16="http://schemas.microsoft.com/office/drawing/2014/main" id="{2C456607-B1A1-455B-B5AA-5CCB96C536FE}"/>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6">
                <a:extLst>
                  <a:ext uri="{FF2B5EF4-FFF2-40B4-BE49-F238E27FC236}">
                    <a16:creationId xmlns:a16="http://schemas.microsoft.com/office/drawing/2014/main" id="{42579CA7-6591-4FD0-8F96-CB91FB2B8BC3}"/>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A177781-B09F-4EA3-9427-C55257C881D7}"/>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4A73585-6A4D-4D5A-BC77-CB455BFF5FC5}"/>
                </a:ext>
              </a:extLst>
            </p:cNvPr>
            <p:cNvGrpSpPr/>
            <p:nvPr/>
          </p:nvGrpSpPr>
          <p:grpSpPr>
            <a:xfrm>
              <a:off x="7154339" y="1798773"/>
              <a:ext cx="478303" cy="257886"/>
              <a:chOff x="1153888" y="1633370"/>
              <a:chExt cx="7589802" cy="4092184"/>
            </a:xfrm>
          </p:grpSpPr>
          <p:cxnSp>
            <p:nvCxnSpPr>
              <p:cNvPr id="13" name="Straight Connector 12">
                <a:extLst>
                  <a:ext uri="{FF2B5EF4-FFF2-40B4-BE49-F238E27FC236}">
                    <a16:creationId xmlns:a16="http://schemas.microsoft.com/office/drawing/2014/main" id="{A77FECEE-4B42-430A-AE53-A0C094CE975C}"/>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BA845BA-1492-4FD8-9C0E-805C387B7509}"/>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35F3E06-6F84-4DAC-9EE4-79B3CA52F03A}"/>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4C47AEE-07F0-40F8-9A52-29A8CB99335D}"/>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6CBB9CB-0C9D-4615-A240-8752E921E131}"/>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737481CE-6E7E-4B73-A9EC-B71076CC9C1E}"/>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142E756-5FE8-4DB1-84FD-FC5757FDE3F1}"/>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D557DA60-0CD6-4503-A805-4DECB102D673}"/>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F94D4DE8-BB55-4FCA-B4F2-0893F72FA0DF}"/>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9AC2DE68-05C8-41D6-AA2D-73D7773E8022}"/>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041E9F10-646C-47D7-9A96-78FD65527CB1}"/>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2D019331-226F-4CE3-B3A1-88092FAB61B0}"/>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32507155-39C6-4C6C-9EAA-3E87432163C2}"/>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8C708CA-C15B-42F1-AFC7-1D0F5367BB40}"/>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5AECE2D8-89E3-42A3-99D6-5A3258A196F0}"/>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9073B2D5-EC05-4B91-BE04-08A49C1EDFDD}"/>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6B24E355-5300-462F-8B74-22315A893587}"/>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7F2A62A-071A-44F2-959B-93E192E9C54B}"/>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1F4CFB31-DD6B-40B7-9084-A99CC3078DD8}"/>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EA9B011D-1044-4A8F-A61E-19DE3E53B74E}"/>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4BFD0214-2E16-4138-A1E3-B39A2AB67D22}"/>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2EC4E86-E93B-4C50-A2FF-080DB4B94DC7}"/>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329CDA3F-8F3A-4616-B217-4FE7D861859B}"/>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049BBFD-1AEA-4DFE-9A47-8D01469E8C4F}"/>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B9F2C4F9-D8BD-40C8-9BB8-7B4AB3A98C3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3E5F51AB-0C6E-4FFB-96E4-314FC0C3BD6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A7251BF1-FE7E-4E5F-B320-86A97449208F}"/>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0" name="Rectangle 9">
              <a:extLst>
                <a:ext uri="{FF2B5EF4-FFF2-40B4-BE49-F238E27FC236}">
                  <a16:creationId xmlns:a16="http://schemas.microsoft.com/office/drawing/2014/main" id="{0CDBDFB1-D22F-46E3-992F-AE778131CA76}"/>
                </a:ext>
              </a:extLst>
            </p:cNvPr>
            <p:cNvSpPr/>
            <p:nvPr/>
          </p:nvSpPr>
          <p:spPr>
            <a:xfrm>
              <a:off x="7585416" y="1846925"/>
              <a:ext cx="349776" cy="246221"/>
            </a:xfrm>
            <a:prstGeom prst="rect">
              <a:avLst/>
            </a:prstGeom>
          </p:spPr>
          <p:txBody>
            <a:bodyPr wrap="none">
              <a:spAutoFit/>
            </a:bodyPr>
            <a:lstStyle/>
            <a:p>
              <a:r>
                <a:rPr lang="en-US" sz="1000"/>
                <a:t>↔</a:t>
              </a:r>
            </a:p>
          </p:txBody>
        </p:sp>
        <p:pic>
          <p:nvPicPr>
            <p:cNvPr id="11" name="Picture 10">
              <a:extLst>
                <a:ext uri="{FF2B5EF4-FFF2-40B4-BE49-F238E27FC236}">
                  <a16:creationId xmlns:a16="http://schemas.microsoft.com/office/drawing/2014/main" id="{97DDF0F9-5DAB-4AE2-9A80-F09CDB154E2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12" name="Picture 11">
              <a:extLst>
                <a:ext uri="{FF2B5EF4-FFF2-40B4-BE49-F238E27FC236}">
                  <a16:creationId xmlns:a16="http://schemas.microsoft.com/office/drawing/2014/main" id="{09CD7DD5-B857-4381-8E28-B177E20D6F4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52" name="Group 51">
            <a:extLst>
              <a:ext uri="{FF2B5EF4-FFF2-40B4-BE49-F238E27FC236}">
                <a16:creationId xmlns:a16="http://schemas.microsoft.com/office/drawing/2014/main" id="{9FB1EAEE-7F7E-4F41-AB40-97A874C4989E}"/>
              </a:ext>
            </a:extLst>
          </p:cNvPr>
          <p:cNvGrpSpPr/>
          <p:nvPr/>
        </p:nvGrpSpPr>
        <p:grpSpPr>
          <a:xfrm>
            <a:off x="8159736" y="4613470"/>
            <a:ext cx="979189" cy="805869"/>
            <a:chOff x="6832834" y="3329381"/>
            <a:chExt cx="1714609" cy="1411116"/>
          </a:xfrm>
        </p:grpSpPr>
        <p:sp>
          <p:nvSpPr>
            <p:cNvPr id="53" name="Arrow: Notched Right 10">
              <a:extLst>
                <a:ext uri="{FF2B5EF4-FFF2-40B4-BE49-F238E27FC236}">
                  <a16:creationId xmlns:a16="http://schemas.microsoft.com/office/drawing/2014/main" id="{91AA09FD-AB24-4495-87CB-62058D42B0AF}"/>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54" name="Group 53">
              <a:extLst>
                <a:ext uri="{FF2B5EF4-FFF2-40B4-BE49-F238E27FC236}">
                  <a16:creationId xmlns:a16="http://schemas.microsoft.com/office/drawing/2014/main" id="{58942D3A-8CD5-4BEE-87EB-51B12613B096}"/>
                </a:ext>
              </a:extLst>
            </p:cNvPr>
            <p:cNvGrpSpPr/>
            <p:nvPr/>
          </p:nvGrpSpPr>
          <p:grpSpPr>
            <a:xfrm>
              <a:off x="6832834" y="4161773"/>
              <a:ext cx="929922" cy="578724"/>
              <a:chOff x="6576655" y="3221955"/>
              <a:chExt cx="864868" cy="553444"/>
            </a:xfrm>
          </p:grpSpPr>
          <p:cxnSp>
            <p:nvCxnSpPr>
              <p:cNvPr id="56" name="Connector: Curved 55">
                <a:extLst>
                  <a:ext uri="{FF2B5EF4-FFF2-40B4-BE49-F238E27FC236}">
                    <a16:creationId xmlns:a16="http://schemas.microsoft.com/office/drawing/2014/main" id="{31FE640D-B7EF-4DDA-ADBD-B3243F400924}"/>
                  </a:ext>
                </a:extLst>
              </p:cNvPr>
              <p:cNvCxnSpPr>
                <a:cxnSpLocks/>
                <a:stCxn id="60" idx="0"/>
                <a:endCxn id="57"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57" name="Oval 56">
                <a:extLst>
                  <a:ext uri="{FF2B5EF4-FFF2-40B4-BE49-F238E27FC236}">
                    <a16:creationId xmlns:a16="http://schemas.microsoft.com/office/drawing/2014/main" id="{2DE79FEA-A246-4B17-B18A-39F492235BDE}"/>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E9988F8-9FC2-4517-8AC2-9C3B81DFF796}"/>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9" name="Connector: Curved 58">
                <a:extLst>
                  <a:ext uri="{FF2B5EF4-FFF2-40B4-BE49-F238E27FC236}">
                    <a16:creationId xmlns:a16="http://schemas.microsoft.com/office/drawing/2014/main" id="{87360004-3001-4324-8700-42DFEC8AC50C}"/>
                  </a:ext>
                </a:extLst>
              </p:cNvPr>
              <p:cNvCxnSpPr>
                <a:cxnSpLocks/>
                <a:stCxn id="57" idx="0"/>
                <a:endCxn id="58"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60" name="Oval 59">
                <a:extLst>
                  <a:ext uri="{FF2B5EF4-FFF2-40B4-BE49-F238E27FC236}">
                    <a16:creationId xmlns:a16="http://schemas.microsoft.com/office/drawing/2014/main" id="{C02E753D-130F-40EE-AFA9-5B5648ACC4F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515D940B-C9F5-4A72-BBCD-1EDC4CEF151D}"/>
                </a:ext>
              </a:extLst>
            </p:cNvPr>
            <p:cNvSpPr/>
            <p:nvPr/>
          </p:nvSpPr>
          <p:spPr>
            <a:xfrm>
              <a:off x="7144344" y="3329381"/>
              <a:ext cx="529164" cy="916184"/>
            </a:xfrm>
            <a:prstGeom prst="rect">
              <a:avLst/>
            </a:prstGeom>
          </p:spPr>
          <p:txBody>
            <a:bodyPr wrap="square" anchor="ctr">
              <a:spAutoFit/>
            </a:bodyPr>
            <a:lstStyle/>
            <a:p>
              <a:pPr algn="ctr"/>
              <a:r>
                <a:rPr lang="en-US" sz="2800" dirty="0">
                  <a:latin typeface="Garamond" panose="02020404030301010803" pitchFamily="18" charset="0"/>
                </a:rPr>
                <a:t>?</a:t>
              </a:r>
              <a:endParaRPr lang="en-US" sz="2800" dirty="0"/>
            </a:p>
          </p:txBody>
        </p:sp>
      </p:grpSp>
      <p:grpSp>
        <p:nvGrpSpPr>
          <p:cNvPr id="61" name="Group 60">
            <a:extLst>
              <a:ext uri="{FF2B5EF4-FFF2-40B4-BE49-F238E27FC236}">
                <a16:creationId xmlns:a16="http://schemas.microsoft.com/office/drawing/2014/main" id="{1516F11F-7F0D-4B3F-B193-6AE628B996B3}"/>
              </a:ext>
            </a:extLst>
          </p:cNvPr>
          <p:cNvGrpSpPr/>
          <p:nvPr/>
        </p:nvGrpSpPr>
        <p:grpSpPr>
          <a:xfrm>
            <a:off x="359376" y="1565593"/>
            <a:ext cx="11473248" cy="2662386"/>
            <a:chOff x="359376" y="1743041"/>
            <a:chExt cx="11473248" cy="2662386"/>
          </a:xfrm>
        </p:grpSpPr>
        <p:sp>
          <p:nvSpPr>
            <p:cNvPr id="62" name="Arrow: Left-Right 61">
              <a:extLst>
                <a:ext uri="{FF2B5EF4-FFF2-40B4-BE49-F238E27FC236}">
                  <a16:creationId xmlns:a16="http://schemas.microsoft.com/office/drawing/2014/main" id="{F18EF713-F143-401F-9013-337E6EA7BF3F}"/>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Left-Right 62">
              <a:extLst>
                <a:ext uri="{FF2B5EF4-FFF2-40B4-BE49-F238E27FC236}">
                  <a16:creationId xmlns:a16="http://schemas.microsoft.com/office/drawing/2014/main" id="{5C82AB77-8C71-409B-B6FA-00757A2C1932}"/>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Left-Right 63">
              <a:extLst>
                <a:ext uri="{FF2B5EF4-FFF2-40B4-BE49-F238E27FC236}">
                  <a16:creationId xmlns:a16="http://schemas.microsoft.com/office/drawing/2014/main" id="{881C4F8E-44A5-449E-B38F-0C8788B6F9D2}"/>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Left-Right 64">
              <a:extLst>
                <a:ext uri="{FF2B5EF4-FFF2-40B4-BE49-F238E27FC236}">
                  <a16:creationId xmlns:a16="http://schemas.microsoft.com/office/drawing/2014/main" id="{30E4346A-96F9-49F7-861F-4A6BDE81D0D2}"/>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33A8687-DB47-4BBF-BF3C-0EB499E6BF98}"/>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D527620-D6C3-480E-8A53-AB3091207D31}"/>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4"/>
                  <a:stretch>
                    <a:fillRect b="-2869"/>
                  </a:stretch>
                </a:blipFill>
                <a:ln w="38100">
                  <a:noFill/>
                </a:ln>
              </p:spPr>
              <p:txBody>
                <a:bodyPr/>
                <a:lstStyle/>
                <a:p>
                  <a:r>
                    <a:rPr lang="en-US">
                      <a:noFill/>
                    </a:rPr>
                    <a:t> </a:t>
                  </a:r>
                </a:p>
              </p:txBody>
            </p:sp>
          </mc:Fallback>
        </mc:AlternateContent>
        <p:sp>
          <p:nvSpPr>
            <p:cNvPr id="68" name="Rectangle 67">
              <a:extLst>
                <a:ext uri="{FF2B5EF4-FFF2-40B4-BE49-F238E27FC236}">
                  <a16:creationId xmlns:a16="http://schemas.microsoft.com/office/drawing/2014/main" id="{BAEC5F25-F506-4E0C-909C-58698EBDF69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C07DE4-CC50-4A81-87BE-2440734E1E19}"/>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B1E1454-52C5-4404-BC7C-9208D81CB0C8}"/>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357B142D-0317-4D77-93F5-4702E500E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72" name="Rectangle 71">
              <a:extLst>
                <a:ext uri="{FF2B5EF4-FFF2-40B4-BE49-F238E27FC236}">
                  <a16:creationId xmlns:a16="http://schemas.microsoft.com/office/drawing/2014/main" id="{2E0BBCF2-9A19-4E84-86CC-3A22FD708B09}"/>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382866F3-64BE-4180-8B9C-D9D5A2AC5003}"/>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517CED4F-83AE-439C-B895-416656430D20}"/>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6"/>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8F42F573-694D-43C2-BF29-F7A724E4738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95233AAF-025B-4FE0-BF76-EFB195897FF3}"/>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7"/>
                  <a:stretch>
                    <a:fillRect/>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4B202A4B-95FF-4F46-80DC-444FD8DF1E7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76" name="Rectangle 75">
              <a:extLst>
                <a:ext uri="{FF2B5EF4-FFF2-40B4-BE49-F238E27FC236}">
                  <a16:creationId xmlns:a16="http://schemas.microsoft.com/office/drawing/2014/main" id="{9E49EE59-05DD-4998-9E0D-5C929C2AF0DE}"/>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77" name="Rectangle 76">
              <a:extLst>
                <a:ext uri="{FF2B5EF4-FFF2-40B4-BE49-F238E27FC236}">
                  <a16:creationId xmlns:a16="http://schemas.microsoft.com/office/drawing/2014/main" id="{4868DC81-DE7E-4DFB-BADC-B3720DA13FDD}"/>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78" name="Rectangle 77">
              <a:extLst>
                <a:ext uri="{FF2B5EF4-FFF2-40B4-BE49-F238E27FC236}">
                  <a16:creationId xmlns:a16="http://schemas.microsoft.com/office/drawing/2014/main" id="{6A14B068-109A-44D7-9F70-34FAD09D2634}"/>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79" name="Rectangle 78">
              <a:extLst>
                <a:ext uri="{FF2B5EF4-FFF2-40B4-BE49-F238E27FC236}">
                  <a16:creationId xmlns:a16="http://schemas.microsoft.com/office/drawing/2014/main" id="{86A0F6BE-A3DE-452F-BDF2-AFE83120A598}"/>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80" name="Rectangle 79">
              <a:extLst>
                <a:ext uri="{FF2B5EF4-FFF2-40B4-BE49-F238E27FC236}">
                  <a16:creationId xmlns:a16="http://schemas.microsoft.com/office/drawing/2014/main" id="{2F8C359E-E412-405E-B3D6-7CBCF5B85FF5}"/>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81" name="Rectangle 80">
              <a:extLst>
                <a:ext uri="{FF2B5EF4-FFF2-40B4-BE49-F238E27FC236}">
                  <a16:creationId xmlns:a16="http://schemas.microsoft.com/office/drawing/2014/main" id="{A9DB8500-EC20-45AE-A031-28A881ED765C}"/>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
        <p:nvSpPr>
          <p:cNvPr id="84" name="Arrow: Curved Up 83">
            <a:extLst>
              <a:ext uri="{FF2B5EF4-FFF2-40B4-BE49-F238E27FC236}">
                <a16:creationId xmlns:a16="http://schemas.microsoft.com/office/drawing/2014/main" id="{E29CFDA0-CD77-4C92-A712-7105C01F11CA}"/>
              </a:ext>
            </a:extLst>
          </p:cNvPr>
          <p:cNvSpPr/>
          <p:nvPr/>
        </p:nvSpPr>
        <p:spPr>
          <a:xfrm>
            <a:off x="3416532" y="4219539"/>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5" name="Group 94">
            <a:extLst>
              <a:ext uri="{FF2B5EF4-FFF2-40B4-BE49-F238E27FC236}">
                <a16:creationId xmlns:a16="http://schemas.microsoft.com/office/drawing/2014/main" id="{5889CFEF-18AB-4DC3-8003-4223B68D8FAD}"/>
              </a:ext>
            </a:extLst>
          </p:cNvPr>
          <p:cNvGrpSpPr/>
          <p:nvPr/>
        </p:nvGrpSpPr>
        <p:grpSpPr>
          <a:xfrm>
            <a:off x="4495839" y="5217799"/>
            <a:ext cx="2603490" cy="752949"/>
            <a:chOff x="7766521" y="5288514"/>
            <a:chExt cx="2603490" cy="752949"/>
          </a:xfrm>
        </p:grpSpPr>
        <p:grpSp>
          <p:nvGrpSpPr>
            <p:cNvPr id="85" name="Group 84">
              <a:extLst>
                <a:ext uri="{FF2B5EF4-FFF2-40B4-BE49-F238E27FC236}">
                  <a16:creationId xmlns:a16="http://schemas.microsoft.com/office/drawing/2014/main" id="{84A4BD15-BFE9-43ED-A07C-67F234CE3DDF}"/>
                </a:ext>
              </a:extLst>
            </p:cNvPr>
            <p:cNvGrpSpPr/>
            <p:nvPr/>
          </p:nvGrpSpPr>
          <p:grpSpPr>
            <a:xfrm>
              <a:off x="7766521" y="5288514"/>
              <a:ext cx="2603490" cy="752949"/>
              <a:chOff x="1551953" y="4035079"/>
              <a:chExt cx="1901462" cy="549917"/>
            </a:xfrm>
          </p:grpSpPr>
          <p:sp>
            <p:nvSpPr>
              <p:cNvPr id="86" name="Rectangle 85">
                <a:extLst>
                  <a:ext uri="{FF2B5EF4-FFF2-40B4-BE49-F238E27FC236}">
                    <a16:creationId xmlns:a16="http://schemas.microsoft.com/office/drawing/2014/main" id="{67FB262F-F955-48A4-904D-4E5C59C2002A}"/>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87" name="Group 86">
                <a:extLst>
                  <a:ext uri="{FF2B5EF4-FFF2-40B4-BE49-F238E27FC236}">
                    <a16:creationId xmlns:a16="http://schemas.microsoft.com/office/drawing/2014/main" id="{A7B01CCF-FEB1-4DD3-9387-DE43B8B38B5E}"/>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A39839F3-4598-4404-A9A9-676F7A394D19}"/>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F0A1C06D-F683-4020-A9AC-2AA353D432B8}"/>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9"/>
                      <a:stretch>
                        <a:fillRect/>
                      </a:stretch>
                    </a:blipFill>
                  </p:spPr>
                  <p:txBody>
                    <a:bodyPr/>
                    <a:lstStyle/>
                    <a:p>
                      <a:r>
                        <a:rPr lang="en-US">
                          <a:noFill/>
                        </a:rPr>
                        <a:t> </a:t>
                      </a:r>
                    </a:p>
                  </p:txBody>
                </p:sp>
              </mc:Fallback>
            </mc:AlternateContent>
          </p:grpSp>
          <p:grpSp>
            <p:nvGrpSpPr>
              <p:cNvPr id="88" name="Group 87">
                <a:extLst>
                  <a:ext uri="{FF2B5EF4-FFF2-40B4-BE49-F238E27FC236}">
                    <a16:creationId xmlns:a16="http://schemas.microsoft.com/office/drawing/2014/main" id="{9B74A827-4C85-4C91-B424-F5EBABE5D61A}"/>
                  </a:ext>
                </a:extLst>
              </p:cNvPr>
              <p:cNvGrpSpPr/>
              <p:nvPr/>
            </p:nvGrpSpPr>
            <p:grpSpPr>
              <a:xfrm>
                <a:off x="2755663" y="4035079"/>
                <a:ext cx="697752" cy="549917"/>
                <a:chOff x="4762015" y="3772196"/>
                <a:chExt cx="1624363" cy="1280204"/>
              </a:xfrm>
            </p:grpSpPr>
            <p:pic>
              <p:nvPicPr>
                <p:cNvPr id="89" name="Content Placeholder 5">
                  <a:extLst>
                    <a:ext uri="{FF2B5EF4-FFF2-40B4-BE49-F238E27FC236}">
                      <a16:creationId xmlns:a16="http://schemas.microsoft.com/office/drawing/2014/main" id="{483B55AF-D472-4F2F-B1BE-5A6C24CE8ED9}"/>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90" name="Multiplication Sign 72">
                  <a:extLst>
                    <a:ext uri="{FF2B5EF4-FFF2-40B4-BE49-F238E27FC236}">
                      <a16:creationId xmlns:a16="http://schemas.microsoft.com/office/drawing/2014/main" id="{B052A40F-8F68-4897-A81A-BC9D62954DED}"/>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Multiplication Sign 72">
                  <a:extLst>
                    <a:ext uri="{FF2B5EF4-FFF2-40B4-BE49-F238E27FC236}">
                      <a16:creationId xmlns:a16="http://schemas.microsoft.com/office/drawing/2014/main" id="{00C639B3-0095-4A7B-9489-1D41B6889368}"/>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pic>
          <p:nvPicPr>
            <p:cNvPr id="94" name="Picture 93">
              <a:extLst>
                <a:ext uri="{FF2B5EF4-FFF2-40B4-BE49-F238E27FC236}">
                  <a16:creationId xmlns:a16="http://schemas.microsoft.com/office/drawing/2014/main" id="{0C7C35C3-5AEC-4C6E-9B96-1D6F9AA9A1E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191573" y="5391256"/>
              <a:ext cx="454442" cy="605922"/>
            </a:xfrm>
            <a:prstGeom prst="rect">
              <a:avLst/>
            </a:prstGeom>
          </p:spPr>
        </p:pic>
      </p:grpSp>
    </p:spTree>
    <p:extLst>
      <p:ext uri="{BB962C8B-B14F-4D97-AF65-F5344CB8AC3E}">
        <p14:creationId xmlns:p14="http://schemas.microsoft.com/office/powerpoint/2010/main" val="201365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In Context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66</a:t>
            </a:fld>
            <a:endParaRPr lang="en-US"/>
          </a:p>
        </p:txBody>
      </p:sp>
      <mc:AlternateContent xmlns:mc="http://schemas.openxmlformats.org/markup-compatibility/2006">
        <mc:Choice xmlns:a14="http://schemas.microsoft.com/office/drawing/2010/main" Requires="a14">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767743698"/>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767743698"/>
                  </p:ext>
                </p:extLst>
              </p:nvPr>
            </p:nvGraphicFramePr>
            <p:xfrm>
              <a:off x="815340" y="2200890"/>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402548" t="-101905"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99367" t="-101905"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03185" t="-101905"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98734" t="-101905"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798734" t="-101905"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04459" t="-101905"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98101" t="-101905"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476" t="-201905"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100476" t="-201905"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99526" t="-201905"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2"/>
                          <a:stretch>
                            <a:fillRect l="-476" t="-301905" r="-727619" b="-202857"/>
                          </a:stretch>
                        </a:blipFill>
                      </a:tcPr>
                    </a:tc>
                    <a:tc>
                      <a:txBody>
                        <a:bodyPr/>
                        <a:lstStyle/>
                        <a:p>
                          <a:endParaRPr lang="en-US"/>
                        </a:p>
                      </a:txBody>
                      <a:tcPr anchor="ctr">
                        <a:blipFill>
                          <a:blip r:embed="rId2"/>
                          <a:stretch>
                            <a:fillRect l="-100476" t="-301905"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01905"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2"/>
                          <a:stretch>
                            <a:fillRect l="-476" t="-398113" r="-727619" b="-100943"/>
                          </a:stretch>
                        </a:blipFill>
                      </a:tcPr>
                    </a:tc>
                    <a:tc>
                      <a:txBody>
                        <a:bodyPr/>
                        <a:lstStyle/>
                        <a:p>
                          <a:endParaRPr lang="en-US"/>
                        </a:p>
                      </a:txBody>
                      <a:tcPr anchor="ctr">
                        <a:blipFill>
                          <a:blip r:embed="rId2"/>
                          <a:stretch>
                            <a:fillRect l="-100476" t="-398113"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98113"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2"/>
                          <a:stretch>
                            <a:fillRect l="-476" t="-502857" r="-727619" b="-1905"/>
                          </a:stretch>
                        </a:blipFill>
                      </a:tcPr>
                    </a:tc>
                    <a:tc>
                      <a:txBody>
                        <a:bodyPr/>
                        <a:lstStyle/>
                        <a:p>
                          <a:endParaRPr lang="en-US"/>
                        </a:p>
                      </a:txBody>
                      <a:tcPr anchor="ctr">
                        <a:blipFill>
                          <a:blip r:embed="rId2"/>
                          <a:stretch>
                            <a:fillRect l="-100476" t="-502857"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502857"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grpSp>
        <p:nvGrpSpPr>
          <p:cNvPr id="5" name="Group 4">
            <a:extLst>
              <a:ext uri="{FF2B5EF4-FFF2-40B4-BE49-F238E27FC236}">
                <a16:creationId xmlns:a16="http://schemas.microsoft.com/office/drawing/2014/main" id="{0146A0E3-4594-4BF0-968F-799C79E472BE}"/>
              </a:ext>
            </a:extLst>
          </p:cNvPr>
          <p:cNvGrpSpPr/>
          <p:nvPr/>
        </p:nvGrpSpPr>
        <p:grpSpPr>
          <a:xfrm>
            <a:off x="4861485" y="4185519"/>
            <a:ext cx="520700" cy="520700"/>
            <a:chOff x="838200" y="508000"/>
            <a:chExt cx="647700" cy="647700"/>
          </a:xfrm>
          <a:solidFill>
            <a:srgbClr val="D5E3CF"/>
          </a:solidFill>
        </p:grpSpPr>
        <p:sp>
          <p:nvSpPr>
            <p:cNvPr id="3" name="Oval 2">
              <a:extLst>
                <a:ext uri="{FF2B5EF4-FFF2-40B4-BE49-F238E27FC236}">
                  <a16:creationId xmlns:a16="http://schemas.microsoft.com/office/drawing/2014/main" id="{C17D4B99-C6C8-4291-9262-1DA9E4B2B211}"/>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E3B9996-936C-48CD-87FB-432D57BA14E2}"/>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7D9444-42EC-42FA-923D-127CFB303CBD}"/>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EF68BB4-E1B1-4E6A-8F84-4E753A5CACA0}"/>
              </a:ext>
            </a:extLst>
          </p:cNvPr>
          <p:cNvGrpSpPr/>
          <p:nvPr/>
        </p:nvGrpSpPr>
        <p:grpSpPr>
          <a:xfrm>
            <a:off x="4876800" y="3542302"/>
            <a:ext cx="520700" cy="520700"/>
            <a:chOff x="838200" y="508000"/>
            <a:chExt cx="647700" cy="647700"/>
          </a:xfrm>
          <a:solidFill>
            <a:srgbClr val="D5E3CF"/>
          </a:solidFill>
        </p:grpSpPr>
        <p:sp>
          <p:nvSpPr>
            <p:cNvPr id="18" name="Oval 17">
              <a:extLst>
                <a:ext uri="{FF2B5EF4-FFF2-40B4-BE49-F238E27FC236}">
                  <a16:creationId xmlns:a16="http://schemas.microsoft.com/office/drawing/2014/main" id="{1BF80F64-56DD-4FD2-A1F9-135A3C0A8CBA}"/>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17D832-24AC-48E3-914E-A2ACE83CAE5F}"/>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98499E-5108-4788-832C-1154FA452AE7}"/>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FB063D0-08BD-4D7D-8F61-E04EB7D48A36}"/>
              </a:ext>
            </a:extLst>
          </p:cNvPr>
          <p:cNvGrpSpPr/>
          <p:nvPr/>
        </p:nvGrpSpPr>
        <p:grpSpPr>
          <a:xfrm>
            <a:off x="10653807" y="4206958"/>
            <a:ext cx="520700" cy="520700"/>
            <a:chOff x="838200" y="508000"/>
            <a:chExt cx="647700" cy="647700"/>
          </a:xfrm>
          <a:solidFill>
            <a:srgbClr val="D5E3CF"/>
          </a:solidFill>
        </p:grpSpPr>
        <p:sp>
          <p:nvSpPr>
            <p:cNvPr id="22" name="Oval 21">
              <a:extLst>
                <a:ext uri="{FF2B5EF4-FFF2-40B4-BE49-F238E27FC236}">
                  <a16:creationId xmlns:a16="http://schemas.microsoft.com/office/drawing/2014/main" id="{01BA95E9-B375-4059-9C67-CBC0AFFB2515}"/>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D4F083D-76D2-4B18-88A1-3BB7929E2D8A}"/>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726159-2C5D-44EC-BADF-D627114F5B31}"/>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57826A2-A399-4E31-A4E8-32074AB103CC}"/>
              </a:ext>
            </a:extLst>
          </p:cNvPr>
          <p:cNvGrpSpPr/>
          <p:nvPr/>
        </p:nvGrpSpPr>
        <p:grpSpPr>
          <a:xfrm>
            <a:off x="10632890" y="4850175"/>
            <a:ext cx="520700" cy="520700"/>
            <a:chOff x="838200" y="508000"/>
            <a:chExt cx="647700" cy="647700"/>
          </a:xfrm>
          <a:solidFill>
            <a:srgbClr val="D5E3CF"/>
          </a:solidFill>
        </p:grpSpPr>
        <p:sp>
          <p:nvSpPr>
            <p:cNvPr id="26" name="Oval 25">
              <a:extLst>
                <a:ext uri="{FF2B5EF4-FFF2-40B4-BE49-F238E27FC236}">
                  <a16:creationId xmlns:a16="http://schemas.microsoft.com/office/drawing/2014/main" id="{E2934407-930D-4414-994E-524D93CE75B6}"/>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3DCC70-2026-4F4F-B343-6AAB67DFB15B}"/>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8D7DCC-9D00-4BA5-B022-2734FB0E7B44}"/>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0F9D01A4-A304-4772-987D-AC6846AFBEA1}"/>
              </a:ext>
            </a:extLst>
          </p:cNvPr>
          <p:cNvGrpSpPr/>
          <p:nvPr/>
        </p:nvGrpSpPr>
        <p:grpSpPr>
          <a:xfrm>
            <a:off x="9664700" y="4828736"/>
            <a:ext cx="520700" cy="520700"/>
            <a:chOff x="838200" y="508000"/>
            <a:chExt cx="647700" cy="647700"/>
          </a:xfrm>
          <a:solidFill>
            <a:srgbClr val="D5E3CF"/>
          </a:solidFill>
        </p:grpSpPr>
        <p:sp>
          <p:nvSpPr>
            <p:cNvPr id="30" name="Oval 29">
              <a:extLst>
                <a:ext uri="{FF2B5EF4-FFF2-40B4-BE49-F238E27FC236}">
                  <a16:creationId xmlns:a16="http://schemas.microsoft.com/office/drawing/2014/main" id="{C00EC69C-9077-4FDE-A75F-6447C44D72F9}"/>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46341E0-5581-4782-9C83-F84822DD3489}"/>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589BEC3-4142-45AB-A0B1-BA7D88897AD5}"/>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F923952-0028-49FB-8FE0-74D9F19FFFFB}"/>
              </a:ext>
            </a:extLst>
          </p:cNvPr>
          <p:cNvGrpSpPr/>
          <p:nvPr/>
        </p:nvGrpSpPr>
        <p:grpSpPr>
          <a:xfrm>
            <a:off x="9664700" y="4185519"/>
            <a:ext cx="520700" cy="520700"/>
            <a:chOff x="838200" y="508000"/>
            <a:chExt cx="647700" cy="647700"/>
          </a:xfrm>
          <a:solidFill>
            <a:srgbClr val="D5E3CF"/>
          </a:solidFill>
        </p:grpSpPr>
        <p:sp>
          <p:nvSpPr>
            <p:cNvPr id="34" name="Oval 33">
              <a:extLst>
                <a:ext uri="{FF2B5EF4-FFF2-40B4-BE49-F238E27FC236}">
                  <a16:creationId xmlns:a16="http://schemas.microsoft.com/office/drawing/2014/main" id="{55360BD9-F37E-4EDC-B951-E4BE454F1B5B}"/>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74F2D6C-B973-483D-A083-8A398F26A02D}"/>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68ED779-3496-466B-B41E-F296E6FE253D}"/>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A44F0AD-CCA5-49EF-AFEB-749734D824A6}"/>
              </a:ext>
            </a:extLst>
          </p:cNvPr>
          <p:cNvGrpSpPr/>
          <p:nvPr/>
        </p:nvGrpSpPr>
        <p:grpSpPr>
          <a:xfrm>
            <a:off x="4876053" y="4834860"/>
            <a:ext cx="520700" cy="520700"/>
            <a:chOff x="838200" y="508000"/>
            <a:chExt cx="647700" cy="647700"/>
          </a:xfrm>
          <a:solidFill>
            <a:srgbClr val="D5E3CF"/>
          </a:solidFill>
        </p:grpSpPr>
        <p:sp>
          <p:nvSpPr>
            <p:cNvPr id="38" name="Oval 37">
              <a:extLst>
                <a:ext uri="{FF2B5EF4-FFF2-40B4-BE49-F238E27FC236}">
                  <a16:creationId xmlns:a16="http://schemas.microsoft.com/office/drawing/2014/main" id="{359113FF-85CE-4F35-BF24-6ACD82038270}"/>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3C3F779-3F98-487F-8550-9DC6D8CD3392}"/>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F82D306-10BC-4972-B7B3-9AC1CB3CAF41}"/>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9042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67</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3"/>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a:t>
            </a:r>
          </a:p>
        </p:txBody>
      </p:sp>
      <p:pic>
        <p:nvPicPr>
          <p:cNvPr id="34" name="Picture 33">
            <a:extLst>
              <a:ext uri="{FF2B5EF4-FFF2-40B4-BE49-F238E27FC236}">
                <a16:creationId xmlns:a16="http://schemas.microsoft.com/office/drawing/2014/main" id="{2CE368E9-9BE6-4E69-8077-1364AA82E646}"/>
              </a:ext>
            </a:extLst>
          </p:cNvPr>
          <p:cNvPicPr>
            <a:picLocks noChangeAspect="1"/>
          </p:cNvPicPr>
          <p:nvPr/>
        </p:nvPicPr>
        <p:blipFill rotWithShape="1">
          <a:blip r:embed="rId4"/>
          <a:srcRect l="9992" r="14283"/>
          <a:stretch/>
        </p:blipFill>
        <p:spPr>
          <a:xfrm>
            <a:off x="8569120" y="2780071"/>
            <a:ext cx="3052609" cy="2685778"/>
          </a:xfrm>
          <a:prstGeom prst="rect">
            <a:avLst/>
          </a:prstGeom>
        </p:spPr>
      </p:pic>
      <p:pic>
        <p:nvPicPr>
          <p:cNvPr id="12" name="Picture 11" descr="A picture containing equipment, cluttered, automaton&#10;&#10;Description automatically generated">
            <a:extLst>
              <a:ext uri="{FF2B5EF4-FFF2-40B4-BE49-F238E27FC236}">
                <a16:creationId xmlns:a16="http://schemas.microsoft.com/office/drawing/2014/main" id="{1AAC11E1-8DC1-481D-BD21-73D374E6E62E}"/>
              </a:ext>
            </a:extLst>
          </p:cNvPr>
          <p:cNvPicPr>
            <a:picLocks noChangeAspect="1"/>
          </p:cNvPicPr>
          <p:nvPr/>
        </p:nvPicPr>
        <p:blipFill>
          <a:blip r:embed="rId5"/>
          <a:stretch>
            <a:fillRect/>
          </a:stretch>
        </p:blipFill>
        <p:spPr>
          <a:xfrm>
            <a:off x="5706399" y="2728624"/>
            <a:ext cx="2788672" cy="2788672"/>
          </a:xfrm>
          <a:prstGeom prst="rect">
            <a:avLst/>
          </a:prstGeom>
        </p:spPr>
      </p:pic>
      <p:sp>
        <p:nvSpPr>
          <p:cNvPr id="36" name="Rectangle 35">
            <a:extLst>
              <a:ext uri="{FF2B5EF4-FFF2-40B4-BE49-F238E27FC236}">
                <a16:creationId xmlns:a16="http://schemas.microsoft.com/office/drawing/2014/main" id="{E06E19FC-792A-47C6-B54E-3683B94ACF1E}"/>
              </a:ext>
            </a:extLst>
          </p:cNvPr>
          <p:cNvSpPr/>
          <p:nvPr/>
        </p:nvSpPr>
        <p:spPr>
          <a:xfrm>
            <a:off x="9058121" y="5733778"/>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Machined</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Engine Block</a:t>
            </a:r>
          </a:p>
        </p:txBody>
      </p:sp>
      <p:sp>
        <p:nvSpPr>
          <p:cNvPr id="35" name="Oval 34">
            <a:extLst>
              <a:ext uri="{FF2B5EF4-FFF2-40B4-BE49-F238E27FC236}">
                <a16:creationId xmlns:a16="http://schemas.microsoft.com/office/drawing/2014/main" id="{3379ED5D-AA71-4E1F-A5AC-6201B74F1457}"/>
              </a:ext>
            </a:extLst>
          </p:cNvPr>
          <p:cNvSpPr/>
          <p:nvPr/>
        </p:nvSpPr>
        <p:spPr>
          <a:xfrm>
            <a:off x="6096000" y="4542503"/>
            <a:ext cx="1563329" cy="1081549"/>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DDB67BFD-D7CD-425B-8E47-8C12125A35C6}"/>
              </a:ext>
            </a:extLst>
          </p:cNvPr>
          <p:cNvSpPr/>
          <p:nvPr/>
        </p:nvSpPr>
        <p:spPr>
          <a:xfrm rot="8100000">
            <a:off x="10937387" y="4153650"/>
            <a:ext cx="390679" cy="983226"/>
          </a:xfrm>
          <a:prstGeom prst="downArrow">
            <a:avLst/>
          </a:prstGeom>
          <a:solidFill>
            <a:srgbClr val="1F6157"/>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A26324-B3CD-449D-A2B8-983BAEAABAB0}"/>
              </a:ext>
            </a:extLst>
          </p:cNvPr>
          <p:cNvSpPr/>
          <p:nvPr/>
        </p:nvSpPr>
        <p:spPr>
          <a:xfrm>
            <a:off x="5840361" y="5733778"/>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Deburring Tool</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End Effector</a:t>
            </a:r>
          </a:p>
        </p:txBody>
      </p:sp>
    </p:spTree>
    <p:extLst>
      <p:ext uri="{BB962C8B-B14F-4D97-AF65-F5344CB8AC3E}">
        <p14:creationId xmlns:p14="http://schemas.microsoft.com/office/powerpoint/2010/main" val="3044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7"/>
                                        </p:tgtEl>
                                      </p:cBhvr>
                                    </p:animEffect>
                                    <p:set>
                                      <p:cBhvr>
                                        <p:cTn id="51" dur="1" fill="hold">
                                          <p:stCondLst>
                                            <p:cond delay="499"/>
                                          </p:stCondLst>
                                        </p:cTn>
                                        <p:tgtEl>
                                          <p:spTgt spid="3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9"/>
                                        </p:tgtEl>
                                      </p:cBhvr>
                                    </p:animEffect>
                                    <p:set>
                                      <p:cBhvr>
                                        <p:cTn id="54"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6" grpId="0" animBg="1"/>
      <p:bldP spid="36" grpId="1" animBg="1"/>
      <p:bldP spid="35" grpId="0" animBg="1"/>
      <p:bldP spid="37" grpId="0" animBg="1"/>
      <p:bldP spid="37" grpId="1" animBg="1"/>
      <p:bldP spid="39" grpId="0" animBg="1"/>
      <p:bldP spid="3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68</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3"/>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a:t>
            </a:r>
          </a:p>
        </p:txBody>
      </p:sp>
      <p:pic>
        <p:nvPicPr>
          <p:cNvPr id="12" name="Picture 11" descr="A picture containing equipment, cluttered, automaton&#10;&#10;Description automatically generated">
            <a:extLst>
              <a:ext uri="{FF2B5EF4-FFF2-40B4-BE49-F238E27FC236}">
                <a16:creationId xmlns:a16="http://schemas.microsoft.com/office/drawing/2014/main" id="{1AAC11E1-8DC1-481D-BD21-73D374E6E62E}"/>
              </a:ext>
            </a:extLst>
          </p:cNvPr>
          <p:cNvPicPr>
            <a:picLocks noChangeAspect="1"/>
          </p:cNvPicPr>
          <p:nvPr/>
        </p:nvPicPr>
        <p:blipFill>
          <a:blip r:embed="rId4"/>
          <a:stretch>
            <a:fillRect/>
          </a:stretch>
        </p:blipFill>
        <p:spPr>
          <a:xfrm>
            <a:off x="5706399" y="2728624"/>
            <a:ext cx="2788672" cy="2788672"/>
          </a:xfrm>
          <a:prstGeom prst="rect">
            <a:avLst/>
          </a:prstGeom>
        </p:spPr>
      </p:pic>
      <p:pic>
        <p:nvPicPr>
          <p:cNvPr id="14" name="Picture 13" descr="A picture containing projector&#10;&#10;Description automatically generated">
            <a:extLst>
              <a:ext uri="{FF2B5EF4-FFF2-40B4-BE49-F238E27FC236}">
                <a16:creationId xmlns:a16="http://schemas.microsoft.com/office/drawing/2014/main" id="{0C5FB783-80C2-4587-AB34-5251924F30B3}"/>
              </a:ext>
            </a:extLst>
          </p:cNvPr>
          <p:cNvPicPr>
            <a:picLocks noChangeAspect="1"/>
          </p:cNvPicPr>
          <p:nvPr/>
        </p:nvPicPr>
        <p:blipFill>
          <a:blip r:embed="rId5"/>
          <a:stretch>
            <a:fillRect/>
          </a:stretch>
        </p:blipFill>
        <p:spPr>
          <a:xfrm>
            <a:off x="8398296" y="5255871"/>
            <a:ext cx="1001661" cy="1001661"/>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4E530E24-6B5E-4E6F-A467-E37FFC938EED}"/>
              </a:ext>
            </a:extLst>
          </p:cNvPr>
          <p:cNvPicPr>
            <a:picLocks noChangeAspect="1"/>
          </p:cNvPicPr>
          <p:nvPr/>
        </p:nvPicPr>
        <p:blipFill>
          <a:blip r:embed="rId6"/>
          <a:stretch>
            <a:fillRect/>
          </a:stretch>
        </p:blipFill>
        <p:spPr>
          <a:xfrm>
            <a:off x="8305558" y="4446628"/>
            <a:ext cx="1187136" cy="799338"/>
          </a:xfrm>
          <a:prstGeom prst="rect">
            <a:avLst/>
          </a:prstGeom>
        </p:spPr>
      </p:pic>
      <p:pic>
        <p:nvPicPr>
          <p:cNvPr id="16" name="Picture 15" descr="A picture containing text, electronics, circuit&#10;&#10;Description automatically generated">
            <a:extLst>
              <a:ext uri="{FF2B5EF4-FFF2-40B4-BE49-F238E27FC236}">
                <a16:creationId xmlns:a16="http://schemas.microsoft.com/office/drawing/2014/main" id="{6A8756DA-EE57-4596-8142-24477A07D77F}"/>
              </a:ext>
            </a:extLst>
          </p:cNvPr>
          <p:cNvPicPr>
            <a:picLocks noChangeAspect="1"/>
          </p:cNvPicPr>
          <p:nvPr/>
        </p:nvPicPr>
        <p:blipFill>
          <a:blip r:embed="rId7"/>
          <a:stretch>
            <a:fillRect/>
          </a:stretch>
        </p:blipFill>
        <p:spPr>
          <a:xfrm>
            <a:off x="8441926" y="2571905"/>
            <a:ext cx="914400" cy="914400"/>
          </a:xfrm>
          <a:prstGeom prst="rect">
            <a:avLst/>
          </a:prstGeom>
        </p:spPr>
      </p:pic>
      <p:pic>
        <p:nvPicPr>
          <p:cNvPr id="17" name="Picture 16" descr="A picture containing camera&#10;&#10;Description automatically generated">
            <a:extLst>
              <a:ext uri="{FF2B5EF4-FFF2-40B4-BE49-F238E27FC236}">
                <a16:creationId xmlns:a16="http://schemas.microsoft.com/office/drawing/2014/main" id="{531483B4-DA1E-4FC8-9272-275CDA52312D}"/>
              </a:ext>
            </a:extLst>
          </p:cNvPr>
          <p:cNvPicPr>
            <a:picLocks noChangeAspect="1"/>
          </p:cNvPicPr>
          <p:nvPr/>
        </p:nvPicPr>
        <p:blipFill>
          <a:blip r:embed="rId8"/>
          <a:stretch>
            <a:fillRect/>
          </a:stretch>
        </p:blipFill>
        <p:spPr>
          <a:xfrm>
            <a:off x="8514969" y="6308609"/>
            <a:ext cx="768315" cy="511279"/>
          </a:xfrm>
          <a:prstGeom prst="rect">
            <a:avLst/>
          </a:prstGeom>
        </p:spPr>
      </p:pic>
      <p:sp>
        <p:nvSpPr>
          <p:cNvPr id="18" name="Rectangle 17">
            <a:extLst>
              <a:ext uri="{FF2B5EF4-FFF2-40B4-BE49-F238E27FC236}">
                <a16:creationId xmlns:a16="http://schemas.microsoft.com/office/drawing/2014/main" id="{2182DAAC-E92E-42CB-B35E-D0717CBF0CCB}"/>
              </a:ext>
            </a:extLst>
          </p:cNvPr>
          <p:cNvSpPr/>
          <p:nvPr/>
        </p:nvSpPr>
        <p:spPr>
          <a:xfrm>
            <a:off x="9437179" y="5395695"/>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Torque Sensor</a:t>
            </a:r>
          </a:p>
        </p:txBody>
      </p:sp>
      <p:sp>
        <p:nvSpPr>
          <p:cNvPr id="19" name="Rectangle 18">
            <a:extLst>
              <a:ext uri="{FF2B5EF4-FFF2-40B4-BE49-F238E27FC236}">
                <a16:creationId xmlns:a16="http://schemas.microsoft.com/office/drawing/2014/main" id="{F4E12452-8C5E-46E2-99FE-D2CFFA8861A0}"/>
              </a:ext>
            </a:extLst>
          </p:cNvPr>
          <p:cNvSpPr/>
          <p:nvPr/>
        </p:nvSpPr>
        <p:spPr>
          <a:xfrm>
            <a:off x="9437179" y="2540659"/>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Camera</a:t>
            </a:r>
          </a:p>
        </p:txBody>
      </p:sp>
      <p:sp>
        <p:nvSpPr>
          <p:cNvPr id="20" name="Rectangle 19">
            <a:extLst>
              <a:ext uri="{FF2B5EF4-FFF2-40B4-BE49-F238E27FC236}">
                <a16:creationId xmlns:a16="http://schemas.microsoft.com/office/drawing/2014/main" id="{198BBE38-0CF5-458B-AABA-E6F88D5C5064}"/>
              </a:ext>
            </a:extLst>
          </p:cNvPr>
          <p:cNvSpPr/>
          <p:nvPr/>
        </p:nvSpPr>
        <p:spPr>
          <a:xfrm>
            <a:off x="9437179" y="4515077"/>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Accelerometer</a:t>
            </a:r>
          </a:p>
        </p:txBody>
      </p:sp>
      <p:sp>
        <p:nvSpPr>
          <p:cNvPr id="21" name="Rectangle 20">
            <a:extLst>
              <a:ext uri="{FF2B5EF4-FFF2-40B4-BE49-F238E27FC236}">
                <a16:creationId xmlns:a16="http://schemas.microsoft.com/office/drawing/2014/main" id="{995BEBFE-63D6-414B-9295-BE9C8AF44F03}"/>
              </a:ext>
            </a:extLst>
          </p:cNvPr>
          <p:cNvSpPr/>
          <p:nvPr/>
        </p:nvSpPr>
        <p:spPr>
          <a:xfrm>
            <a:off x="9437179" y="3554920"/>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Gyroscope</a:t>
            </a:r>
          </a:p>
        </p:txBody>
      </p:sp>
      <p:pic>
        <p:nvPicPr>
          <p:cNvPr id="22" name="Picture 21" descr="Graphical user interface&#10;&#10;Description automatically generated">
            <a:extLst>
              <a:ext uri="{FF2B5EF4-FFF2-40B4-BE49-F238E27FC236}">
                <a16:creationId xmlns:a16="http://schemas.microsoft.com/office/drawing/2014/main" id="{C97812F3-853C-4422-8A7F-BEDF8009A18E}"/>
              </a:ext>
            </a:extLst>
          </p:cNvPr>
          <p:cNvPicPr>
            <a:picLocks noChangeAspect="1"/>
          </p:cNvPicPr>
          <p:nvPr/>
        </p:nvPicPr>
        <p:blipFill>
          <a:blip r:embed="rId9"/>
          <a:stretch>
            <a:fillRect/>
          </a:stretch>
        </p:blipFill>
        <p:spPr>
          <a:xfrm>
            <a:off x="8395296" y="3435394"/>
            <a:ext cx="914400" cy="914400"/>
          </a:xfrm>
          <a:prstGeom prst="rect">
            <a:avLst/>
          </a:prstGeom>
        </p:spPr>
      </p:pic>
      <p:sp>
        <p:nvSpPr>
          <p:cNvPr id="23" name="Rectangle 22">
            <a:extLst>
              <a:ext uri="{FF2B5EF4-FFF2-40B4-BE49-F238E27FC236}">
                <a16:creationId xmlns:a16="http://schemas.microsoft.com/office/drawing/2014/main" id="{AFD46F00-6A49-4A24-97AD-E119C216330A}"/>
              </a:ext>
            </a:extLst>
          </p:cNvPr>
          <p:cNvSpPr/>
          <p:nvPr/>
        </p:nvSpPr>
        <p:spPr>
          <a:xfrm>
            <a:off x="9587012" y="6123163"/>
            <a:ext cx="2074606" cy="662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Encoder</a:t>
            </a:r>
          </a:p>
        </p:txBody>
      </p:sp>
      <p:sp>
        <p:nvSpPr>
          <p:cNvPr id="25" name="Multiplication Sign 72">
            <a:extLst>
              <a:ext uri="{FF2B5EF4-FFF2-40B4-BE49-F238E27FC236}">
                <a16:creationId xmlns:a16="http://schemas.microsoft.com/office/drawing/2014/main" id="{8E682460-104B-4B28-8876-D17AB5463D74}"/>
              </a:ext>
            </a:extLst>
          </p:cNvPr>
          <p:cNvSpPr/>
          <p:nvPr/>
        </p:nvSpPr>
        <p:spPr>
          <a:xfrm>
            <a:off x="8441926" y="5283799"/>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Multiplication Sign 72">
            <a:extLst>
              <a:ext uri="{FF2B5EF4-FFF2-40B4-BE49-F238E27FC236}">
                <a16:creationId xmlns:a16="http://schemas.microsoft.com/office/drawing/2014/main" id="{9DDE4B31-AE2E-4380-AB52-14DAFEAD2D34}"/>
              </a:ext>
            </a:extLst>
          </p:cNvPr>
          <p:cNvSpPr/>
          <p:nvPr/>
        </p:nvSpPr>
        <p:spPr>
          <a:xfrm>
            <a:off x="8423802" y="6015191"/>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986A9F-B68F-4125-AB90-1D15E686238F}"/>
              </a:ext>
            </a:extLst>
          </p:cNvPr>
          <p:cNvSpPr/>
          <p:nvPr/>
        </p:nvSpPr>
        <p:spPr>
          <a:xfrm>
            <a:off x="6096000" y="5840153"/>
            <a:ext cx="2074606" cy="511278"/>
          </a:xfrm>
          <a:prstGeom prst="rect">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Not in constant use.</a:t>
            </a:r>
          </a:p>
        </p:txBody>
      </p:sp>
    </p:spTree>
    <p:extLst>
      <p:ext uri="{BB962C8B-B14F-4D97-AF65-F5344CB8AC3E}">
        <p14:creationId xmlns:p14="http://schemas.microsoft.com/office/powerpoint/2010/main" val="423354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9"/>
                                        </p:tgtEl>
                                      </p:cBhvr>
                                    </p:animEffect>
                                    <p:set>
                                      <p:cBhvr>
                                        <p:cTn id="59" dur="1" fill="hold">
                                          <p:stCondLst>
                                            <p:cond delay="499"/>
                                          </p:stCondLst>
                                        </p:cTn>
                                        <p:tgtEl>
                                          <p:spTgt spid="1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5"/>
                                        </p:tgtEl>
                                      </p:cBhvr>
                                    </p:animEffect>
                                    <p:set>
                                      <p:cBhvr>
                                        <p:cTn id="86" dur="1" fill="hold">
                                          <p:stCondLst>
                                            <p:cond delay="499"/>
                                          </p:stCondLst>
                                        </p:cTn>
                                        <p:tgtEl>
                                          <p:spTgt spid="25"/>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27"/>
                                        </p:tgtEl>
                                      </p:cBhvr>
                                    </p:animEffect>
                                    <p:set>
                                      <p:cBhvr>
                                        <p:cTn id="89" dur="1" fill="hold">
                                          <p:stCondLst>
                                            <p:cond delay="499"/>
                                          </p:stCondLst>
                                        </p:cTn>
                                        <p:tgtEl>
                                          <p:spTgt spid="27"/>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2"/>
                                        </p:tgtEl>
                                      </p:cBhvr>
                                    </p:animEffect>
                                    <p:set>
                                      <p:cBhvr>
                                        <p:cTn id="9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5" grpId="0" animBg="1"/>
      <p:bldP spid="25" grpId="1" animBg="1"/>
      <p:bldP spid="27" grpId="0" animBg="1"/>
      <p:bldP spid="27" grpId="1" animBg="1"/>
      <p:bldP spid="28" grpId="0" animBg="1"/>
      <p:bldP spid="2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picture containing text, clock&#10;&#10;Description automatically generated">
            <a:extLst>
              <a:ext uri="{FF2B5EF4-FFF2-40B4-BE49-F238E27FC236}">
                <a16:creationId xmlns:a16="http://schemas.microsoft.com/office/drawing/2014/main" id="{B3E0CAF8-413F-4E15-A921-962094C3F8D2}"/>
              </a:ext>
            </a:extLst>
          </p:cNvPr>
          <p:cNvPicPr>
            <a:picLocks noChangeAspect="1"/>
          </p:cNvPicPr>
          <p:nvPr/>
        </p:nvPicPr>
        <p:blipFill>
          <a:blip r:embed="rId3"/>
          <a:stretch>
            <a:fillRect/>
          </a:stretch>
        </p:blipFill>
        <p:spPr>
          <a:xfrm>
            <a:off x="5663588" y="3916211"/>
            <a:ext cx="6052478" cy="822960"/>
          </a:xfrm>
          <a:prstGeom prst="rect">
            <a:avLst/>
          </a:prstGeom>
        </p:spPr>
      </p:pic>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69</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4"/>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 Task Execution</a:t>
            </a:r>
          </a:p>
        </p:txBody>
      </p:sp>
      <p:pic>
        <p:nvPicPr>
          <p:cNvPr id="14" name="Picture 13" descr="A picture containing projector&#10;&#10;Description automatically generated">
            <a:extLst>
              <a:ext uri="{FF2B5EF4-FFF2-40B4-BE49-F238E27FC236}">
                <a16:creationId xmlns:a16="http://schemas.microsoft.com/office/drawing/2014/main" id="{0C5FB783-80C2-4587-AB34-5251924F30B3}"/>
              </a:ext>
            </a:extLst>
          </p:cNvPr>
          <p:cNvPicPr>
            <a:picLocks noChangeAspect="1"/>
          </p:cNvPicPr>
          <p:nvPr/>
        </p:nvPicPr>
        <p:blipFill>
          <a:blip r:embed="rId5"/>
          <a:stretch>
            <a:fillRect/>
          </a:stretch>
        </p:blipFill>
        <p:spPr>
          <a:xfrm>
            <a:off x="9275491" y="2551296"/>
            <a:ext cx="1001661" cy="1001661"/>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4E530E24-6B5E-4E6F-A467-E37FFC938EED}"/>
              </a:ext>
            </a:extLst>
          </p:cNvPr>
          <p:cNvPicPr>
            <a:picLocks noChangeAspect="1"/>
          </p:cNvPicPr>
          <p:nvPr/>
        </p:nvPicPr>
        <p:blipFill>
          <a:blip r:embed="rId6"/>
          <a:stretch>
            <a:fillRect/>
          </a:stretch>
        </p:blipFill>
        <p:spPr>
          <a:xfrm>
            <a:off x="7143149" y="2652457"/>
            <a:ext cx="1187136" cy="799338"/>
          </a:xfrm>
          <a:prstGeom prst="rect">
            <a:avLst/>
          </a:prstGeom>
        </p:spPr>
      </p:pic>
      <p:pic>
        <p:nvPicPr>
          <p:cNvPr id="16" name="Picture 15" descr="A picture containing text, electronics, circuit&#10;&#10;Description automatically generated">
            <a:extLst>
              <a:ext uri="{FF2B5EF4-FFF2-40B4-BE49-F238E27FC236}">
                <a16:creationId xmlns:a16="http://schemas.microsoft.com/office/drawing/2014/main" id="{6A8756DA-EE57-4596-8142-24477A07D77F}"/>
              </a:ext>
            </a:extLst>
          </p:cNvPr>
          <p:cNvPicPr>
            <a:picLocks noChangeAspect="1"/>
          </p:cNvPicPr>
          <p:nvPr/>
        </p:nvPicPr>
        <p:blipFill>
          <a:blip r:embed="rId7"/>
          <a:stretch>
            <a:fillRect/>
          </a:stretch>
        </p:blipFill>
        <p:spPr>
          <a:xfrm>
            <a:off x="6351192" y="2594926"/>
            <a:ext cx="914400" cy="914400"/>
          </a:xfrm>
          <a:prstGeom prst="rect">
            <a:avLst/>
          </a:prstGeom>
        </p:spPr>
      </p:pic>
      <p:pic>
        <p:nvPicPr>
          <p:cNvPr id="17" name="Picture 16" descr="A picture containing camera&#10;&#10;Description automatically generated">
            <a:extLst>
              <a:ext uri="{FF2B5EF4-FFF2-40B4-BE49-F238E27FC236}">
                <a16:creationId xmlns:a16="http://schemas.microsoft.com/office/drawing/2014/main" id="{531483B4-DA1E-4FC8-9272-275CDA52312D}"/>
              </a:ext>
            </a:extLst>
          </p:cNvPr>
          <p:cNvPicPr>
            <a:picLocks noChangeAspect="1"/>
          </p:cNvPicPr>
          <p:nvPr/>
        </p:nvPicPr>
        <p:blipFill>
          <a:blip r:embed="rId8"/>
          <a:stretch>
            <a:fillRect/>
          </a:stretch>
        </p:blipFill>
        <p:spPr>
          <a:xfrm>
            <a:off x="8416009" y="2796487"/>
            <a:ext cx="768315" cy="511279"/>
          </a:xfrm>
          <a:prstGeom prst="rect">
            <a:avLst/>
          </a:prstGeom>
        </p:spPr>
      </p:pic>
      <p:pic>
        <p:nvPicPr>
          <p:cNvPr id="22" name="Picture 21" descr="Graphical user interface&#10;&#10;Description automatically generated">
            <a:extLst>
              <a:ext uri="{FF2B5EF4-FFF2-40B4-BE49-F238E27FC236}">
                <a16:creationId xmlns:a16="http://schemas.microsoft.com/office/drawing/2014/main" id="{C97812F3-853C-4422-8A7F-BEDF8009A18E}"/>
              </a:ext>
            </a:extLst>
          </p:cNvPr>
          <p:cNvPicPr>
            <a:picLocks noChangeAspect="1"/>
          </p:cNvPicPr>
          <p:nvPr/>
        </p:nvPicPr>
        <p:blipFill>
          <a:blip r:embed="rId9"/>
          <a:stretch>
            <a:fillRect/>
          </a:stretch>
        </p:blipFill>
        <p:spPr>
          <a:xfrm>
            <a:off x="5428492" y="2594926"/>
            <a:ext cx="914400" cy="914400"/>
          </a:xfrm>
          <a:prstGeom prst="rect">
            <a:avLst/>
          </a:prstGeom>
        </p:spPr>
      </p:pic>
      <p:sp>
        <p:nvSpPr>
          <p:cNvPr id="25" name="Multiplication Sign 72">
            <a:extLst>
              <a:ext uri="{FF2B5EF4-FFF2-40B4-BE49-F238E27FC236}">
                <a16:creationId xmlns:a16="http://schemas.microsoft.com/office/drawing/2014/main" id="{8E682460-104B-4B28-8876-D17AB5463D74}"/>
              </a:ext>
            </a:extLst>
          </p:cNvPr>
          <p:cNvSpPr/>
          <p:nvPr/>
        </p:nvSpPr>
        <p:spPr>
          <a:xfrm>
            <a:off x="9319121" y="257444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Multiplication Sign 72">
            <a:extLst>
              <a:ext uri="{FF2B5EF4-FFF2-40B4-BE49-F238E27FC236}">
                <a16:creationId xmlns:a16="http://schemas.microsoft.com/office/drawing/2014/main" id="{9DDE4B31-AE2E-4380-AB52-14DAFEAD2D34}"/>
              </a:ext>
            </a:extLst>
          </p:cNvPr>
          <p:cNvSpPr/>
          <p:nvPr/>
        </p:nvSpPr>
        <p:spPr>
          <a:xfrm>
            <a:off x="8324842" y="257444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EBD5C76-ABE5-4F4C-BCD0-1F3B040D66BC}"/>
              </a:ext>
            </a:extLst>
          </p:cNvPr>
          <p:cNvSpPr/>
          <p:nvPr/>
        </p:nvSpPr>
        <p:spPr>
          <a:xfrm>
            <a:off x="7078661" y="5067227"/>
            <a:ext cx="1125068" cy="1114012"/>
          </a:xfrm>
          <a:prstGeom prst="rect">
            <a:avLst/>
          </a:prstGeom>
          <a:solidFill>
            <a:srgbClr val="FFFFFF"/>
          </a:solidFill>
          <a:ln w="38100">
            <a:solidFill>
              <a:srgbClr val="FF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Torque, Encoder Enabled</a:t>
            </a:r>
          </a:p>
        </p:txBody>
      </p:sp>
      <p:sp>
        <p:nvSpPr>
          <p:cNvPr id="30" name="Rectangle 29">
            <a:extLst>
              <a:ext uri="{FF2B5EF4-FFF2-40B4-BE49-F238E27FC236}">
                <a16:creationId xmlns:a16="http://schemas.microsoft.com/office/drawing/2014/main" id="{27C6F384-7382-4C3B-AE92-B19344E82C5F}"/>
              </a:ext>
            </a:extLst>
          </p:cNvPr>
          <p:cNvSpPr/>
          <p:nvPr/>
        </p:nvSpPr>
        <p:spPr>
          <a:xfrm>
            <a:off x="5797101" y="5049363"/>
            <a:ext cx="1160240" cy="1131876"/>
          </a:xfrm>
          <a:prstGeom prst="rect">
            <a:avLst/>
          </a:prstGeom>
          <a:solidFill>
            <a:srgbClr val="FFFFFF"/>
          </a:solidFill>
          <a:ln w="38100">
            <a:solidFill>
              <a:srgbClr val="00D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Camera, Accel, Gyro Enabled</a:t>
            </a:r>
          </a:p>
        </p:txBody>
      </p:sp>
      <p:cxnSp>
        <p:nvCxnSpPr>
          <p:cNvPr id="31" name="Straight Arrow Connector 30">
            <a:extLst>
              <a:ext uri="{FF2B5EF4-FFF2-40B4-BE49-F238E27FC236}">
                <a16:creationId xmlns:a16="http://schemas.microsoft.com/office/drawing/2014/main" id="{A5633824-282B-42C1-A26E-BF059E405B9E}"/>
              </a:ext>
            </a:extLst>
          </p:cNvPr>
          <p:cNvCxnSpPr>
            <a:cxnSpLocks/>
            <a:stCxn id="30" idx="0"/>
          </p:cNvCxnSpPr>
          <p:nvPr/>
        </p:nvCxnSpPr>
        <p:spPr>
          <a:xfrm flipV="1">
            <a:off x="6377221" y="4314825"/>
            <a:ext cx="0" cy="7345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525E2E-B8F5-4C89-AD1F-6A280687B785}"/>
              </a:ext>
            </a:extLst>
          </p:cNvPr>
          <p:cNvCxnSpPr>
            <a:cxnSpLocks/>
            <a:stCxn id="29" idx="0"/>
          </p:cNvCxnSpPr>
          <p:nvPr/>
        </p:nvCxnSpPr>
        <p:spPr>
          <a:xfrm flipH="1" flipV="1">
            <a:off x="7628739" y="4314825"/>
            <a:ext cx="12456" cy="7524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2720EBF-6631-48A7-BFC1-6636F01666D1}"/>
              </a:ext>
            </a:extLst>
          </p:cNvPr>
          <p:cNvSpPr/>
          <p:nvPr/>
        </p:nvSpPr>
        <p:spPr>
          <a:xfrm>
            <a:off x="8600918" y="5345643"/>
            <a:ext cx="2873532" cy="550332"/>
          </a:xfrm>
          <a:prstGeom prst="rect">
            <a:avLst/>
          </a:prstGeom>
          <a:solidFill>
            <a:srgbClr val="FFFFFF"/>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Repeating WCET Sequence</a:t>
            </a:r>
          </a:p>
        </p:txBody>
      </p:sp>
      <p:sp>
        <p:nvSpPr>
          <p:cNvPr id="61" name="Left Brace 60">
            <a:extLst>
              <a:ext uri="{FF2B5EF4-FFF2-40B4-BE49-F238E27FC236}">
                <a16:creationId xmlns:a16="http://schemas.microsoft.com/office/drawing/2014/main" id="{89141B39-59E6-452D-A8FE-E7F717597195}"/>
              </a:ext>
            </a:extLst>
          </p:cNvPr>
          <p:cNvSpPr/>
          <p:nvPr/>
        </p:nvSpPr>
        <p:spPr>
          <a:xfrm rot="16200000">
            <a:off x="9931801" y="3572639"/>
            <a:ext cx="211765" cy="2873533"/>
          </a:xfrm>
          <a:prstGeom prst="leftBrace">
            <a:avLst>
              <a:gd name="adj1" fmla="val 24222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FE8665BB-C4B8-4734-9BCD-253211068F6C}"/>
              </a:ext>
            </a:extLst>
          </p:cNvPr>
          <p:cNvSpPr/>
          <p:nvPr/>
        </p:nvSpPr>
        <p:spPr>
          <a:xfrm>
            <a:off x="7354529" y="3765941"/>
            <a:ext cx="4542709" cy="1157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8FD5D4-B804-4F4F-B935-EA49D9B2B830}"/>
              </a:ext>
            </a:extLst>
          </p:cNvPr>
          <p:cNvSpPr/>
          <p:nvPr/>
        </p:nvSpPr>
        <p:spPr>
          <a:xfrm>
            <a:off x="8600917" y="3741987"/>
            <a:ext cx="3143407" cy="1380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44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0" presetClass="exit" presetSubtype="0" fill="hold" grpId="1" nodeType="after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grpId="0" nodeType="afterEffect">
                                  <p:stCondLst>
                                    <p:cond delay="0"/>
                                  </p:stCondLst>
                                  <p:childTnLst>
                                    <p:animEffect transition="out" filter="fade">
                                      <p:cBhvr>
                                        <p:cTn id="47" dur="500"/>
                                        <p:tgtEl>
                                          <p:spTgt spid="39"/>
                                        </p:tgtEl>
                                      </p:cBhvr>
                                    </p:animEffect>
                                    <p:set>
                                      <p:cBhvr>
                                        <p:cTn id="48" dur="1" fill="hold">
                                          <p:stCondLst>
                                            <p:cond delay="499"/>
                                          </p:stCondLst>
                                        </p:cTn>
                                        <p:tgtEl>
                                          <p:spTgt spid="39"/>
                                        </p:tgtEl>
                                        <p:attrNameLst>
                                          <p:attrName>style.visibility</p:attrName>
                                        </p:attrNameLst>
                                      </p:cBhvr>
                                      <p:to>
                                        <p:strVal val="hidden"/>
                                      </p:to>
                                    </p:se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0"/>
                                        </p:tgtEl>
                                      </p:cBhvr>
                                    </p:animEffect>
                                    <p:set>
                                      <p:cBhvr>
                                        <p:cTn id="60" dur="1" fill="hold">
                                          <p:stCondLst>
                                            <p:cond delay="499"/>
                                          </p:stCondLst>
                                        </p:cTn>
                                        <p:tgtEl>
                                          <p:spTgt spid="5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63"/>
                                        </p:tgtEl>
                                      </p:cBhvr>
                                    </p:animEffect>
                                    <p:set>
                                      <p:cBhvr>
                                        <p:cTn id="73" dur="1" fill="hold">
                                          <p:stCondLst>
                                            <p:cond delay="499"/>
                                          </p:stCondLst>
                                        </p:cTn>
                                        <p:tgtEl>
                                          <p:spTgt spid="63"/>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6"/>
                                        </p:tgtEl>
                                      </p:cBhvr>
                                    </p:animEffect>
                                    <p:set>
                                      <p:cBhvr>
                                        <p:cTn id="82" dur="1" fill="hold">
                                          <p:stCondLst>
                                            <p:cond delay="499"/>
                                          </p:stCondLst>
                                        </p:cTn>
                                        <p:tgtEl>
                                          <p:spTgt spid="1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4"/>
                                        </p:tgtEl>
                                      </p:cBhvr>
                                    </p:animEffect>
                                    <p:set>
                                      <p:cBhvr>
                                        <p:cTn id="85" dur="1" fill="hold">
                                          <p:stCondLst>
                                            <p:cond delay="499"/>
                                          </p:stCondLst>
                                        </p:cTn>
                                        <p:tgtEl>
                                          <p:spTgt spid="14"/>
                                        </p:tgtEl>
                                        <p:attrNameLst>
                                          <p:attrName>style.visibility</p:attrName>
                                        </p:attrNameLst>
                                      </p:cBhvr>
                                      <p:to>
                                        <p:strVal val="hidden"/>
                                      </p:to>
                                    </p:set>
                                  </p:childTnLst>
                                </p:cTn>
                              </p:par>
                              <p:par>
                                <p:cTn id="86" presetID="10" presetClass="exit" presetSubtype="0" fill="hold" grpId="2" nodeType="withEffect">
                                  <p:stCondLst>
                                    <p:cond delay="0"/>
                                  </p:stCondLst>
                                  <p:childTnLst>
                                    <p:animEffect transition="out" filter="fade">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7"/>
                                        </p:tgtEl>
                                      </p:cBhvr>
                                    </p:animEffect>
                                    <p:set>
                                      <p:cBhvr>
                                        <p:cTn id="91" dur="1" fill="hold">
                                          <p:stCondLst>
                                            <p:cond delay="499"/>
                                          </p:stCondLst>
                                        </p:cTn>
                                        <p:tgtEl>
                                          <p:spTgt spid="17"/>
                                        </p:tgtEl>
                                        <p:attrNameLst>
                                          <p:attrName>style.visibility</p:attrName>
                                        </p:attrNameLst>
                                      </p:cBhvr>
                                      <p:to>
                                        <p:strVal val="hidden"/>
                                      </p:to>
                                    </p:set>
                                  </p:childTnLst>
                                </p:cTn>
                              </p:par>
                              <p:par>
                                <p:cTn id="92" presetID="10" presetClass="exit" presetSubtype="0" fill="hold" grpId="2" nodeType="withEffect">
                                  <p:stCondLst>
                                    <p:cond delay="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31"/>
                                        </p:tgtEl>
                                      </p:cBhvr>
                                    </p:animEffect>
                                    <p:set>
                                      <p:cBhvr>
                                        <p:cTn id="97" dur="1" fill="hold">
                                          <p:stCondLst>
                                            <p:cond delay="499"/>
                                          </p:stCondLst>
                                        </p:cTn>
                                        <p:tgtEl>
                                          <p:spTgt spid="3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33"/>
                                        </p:tgtEl>
                                      </p:cBhvr>
                                    </p:animEffect>
                                    <p:set>
                                      <p:cBhvr>
                                        <p:cTn id="103" dur="1" fill="hold">
                                          <p:stCondLst>
                                            <p:cond delay="499"/>
                                          </p:stCondLst>
                                        </p:cTn>
                                        <p:tgtEl>
                                          <p:spTgt spid="3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29"/>
                                        </p:tgtEl>
                                      </p:cBhvr>
                                    </p:animEffect>
                                    <p:set>
                                      <p:cBhvr>
                                        <p:cTn id="106" dur="1" fill="hold">
                                          <p:stCondLst>
                                            <p:cond delay="499"/>
                                          </p:stCondLst>
                                        </p:cTn>
                                        <p:tgtEl>
                                          <p:spTgt spid="29"/>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50"/>
                                        </p:tgtEl>
                                      </p:cBhvr>
                                    </p:animEffect>
                                    <p:set>
                                      <p:cBhvr>
                                        <p:cTn id="109" dur="1" fill="hold">
                                          <p:stCondLst>
                                            <p:cond delay="499"/>
                                          </p:stCondLst>
                                        </p:cTn>
                                        <p:tgtEl>
                                          <p:spTgt spid="50"/>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2"/>
                                        </p:tgtEl>
                                      </p:cBhvr>
                                    </p:animEffect>
                                    <p:set>
                                      <p:cBhvr>
                                        <p:cTn id="112" dur="1" fill="hold">
                                          <p:stCondLst>
                                            <p:cond delay="499"/>
                                          </p:stCondLst>
                                        </p:cTn>
                                        <p:tgtEl>
                                          <p:spTgt spid="52"/>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61"/>
                                        </p:tgtEl>
                                      </p:cBhvr>
                                    </p:animEffect>
                                    <p:set>
                                      <p:cBhvr>
                                        <p:cTn id="115"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7" grpId="0" animBg="1"/>
      <p:bldP spid="27" grpId="1" animBg="1"/>
      <p:bldP spid="27" grpId="2" animBg="1"/>
      <p:bldP spid="29" grpId="0" animBg="1"/>
      <p:bldP spid="29" grpId="1" animBg="1"/>
      <p:bldP spid="30" grpId="0" animBg="1"/>
      <p:bldP spid="30" grpId="1" animBg="1"/>
      <p:bldP spid="52" grpId="0" animBg="1"/>
      <p:bldP spid="52" grpId="1" animBg="1"/>
      <p:bldP spid="61" grpId="0" animBg="1"/>
      <p:bldP spid="61" grpId="1" animBg="1"/>
      <p:bldP spid="39" grpId="0" animBg="1"/>
      <p:bldP spid="50" grpId="0" animBg="1"/>
      <p:bldP spid="5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7"/>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9"/>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60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1500"/>
                            </p:stCondLst>
                            <p:childTnLst>
                              <p:par>
                                <p:cTn id="43" presetID="10" presetClass="exit" presetSubtype="0" fill="hold" nodeType="after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40" grpId="0" animBg="1"/>
      <p:bldP spid="23" grpId="1" animBg="1"/>
      <p:bldP spid="16" grpId="0" animBg="1"/>
      <p:bldP spid="16" grpId="1" animBg="1"/>
      <p:bldP spid="18" grpId="0" animBg="1"/>
      <p:bldP spid="21" grpId="0"/>
      <p:bldP spid="22" grpId="0" animBg="1"/>
      <p:bldP spid="26" grpId="0" animBg="1"/>
      <p:bldP spid="27" grpId="0" animBg="1"/>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C2D4CA-41A2-4ECA-A6D9-4A1590B198E4}"/>
              </a:ext>
            </a:extLst>
          </p:cNvPr>
          <p:cNvSpPr/>
          <p:nvPr/>
        </p:nvSpPr>
        <p:spPr>
          <a:xfrm>
            <a:off x="5663587" y="2596564"/>
            <a:ext cx="1737338" cy="1032295"/>
          </a:xfrm>
          <a:prstGeom prst="rect">
            <a:avLst/>
          </a:prstGeom>
          <a:solidFill>
            <a:srgbClr val="00D9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60E56AE-42D3-4AFB-A701-D1001A643BA1}"/>
              </a:ext>
            </a:extLst>
          </p:cNvPr>
          <p:cNvSpPr/>
          <p:nvPr/>
        </p:nvSpPr>
        <p:spPr>
          <a:xfrm>
            <a:off x="6847452" y="2596564"/>
            <a:ext cx="1737338" cy="1032295"/>
          </a:xfrm>
          <a:prstGeom prst="rect">
            <a:avLst/>
          </a:prstGeom>
          <a:solidFill>
            <a:srgbClr val="D9D900">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DE97D9F-A807-4060-9091-476E7E399395}"/>
              </a:ext>
            </a:extLst>
          </p:cNvPr>
          <p:cNvSpPr/>
          <p:nvPr/>
        </p:nvSpPr>
        <p:spPr>
          <a:xfrm>
            <a:off x="9734935" y="2596564"/>
            <a:ext cx="1737338" cy="1032295"/>
          </a:xfrm>
          <a:prstGeom prst="rect">
            <a:avLst/>
          </a:prstGeom>
          <a:solidFill>
            <a:srgbClr val="D9D900">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icture containing text, clock&#10;&#10;Description automatically generated">
            <a:extLst>
              <a:ext uri="{FF2B5EF4-FFF2-40B4-BE49-F238E27FC236}">
                <a16:creationId xmlns:a16="http://schemas.microsoft.com/office/drawing/2014/main" id="{1179EE32-31ED-42C2-A219-EA4B91B2CD15}"/>
              </a:ext>
            </a:extLst>
          </p:cNvPr>
          <p:cNvPicPr>
            <a:picLocks noChangeAspect="1"/>
          </p:cNvPicPr>
          <p:nvPr/>
        </p:nvPicPr>
        <p:blipFill>
          <a:blip r:embed="rId3"/>
          <a:stretch>
            <a:fillRect/>
          </a:stretch>
        </p:blipFill>
        <p:spPr>
          <a:xfrm>
            <a:off x="5663588" y="2701231"/>
            <a:ext cx="6052478" cy="822960"/>
          </a:xfrm>
          <a:prstGeom prst="rect">
            <a:avLst/>
          </a:prstGeom>
        </p:spPr>
      </p:pic>
      <p:sp>
        <p:nvSpPr>
          <p:cNvPr id="2" name="Title 1"/>
          <p:cNvSpPr>
            <a:spLocks noGrp="1"/>
          </p:cNvSpPr>
          <p:nvPr>
            <p:ph type="title"/>
          </p:nvPr>
        </p:nvSpPr>
        <p:spPr/>
        <p:txBody>
          <a:bodyPr>
            <a:normAutofit/>
          </a:bodyPr>
          <a:lstStyle/>
          <a:p>
            <a:pPr algn="ctr"/>
            <a:r>
              <a:rPr lang="en-US" dirty="0">
                <a:latin typeface="ITC Stone Serif" pitchFamily="50" charset="0"/>
              </a:rPr>
              <a:t>Future Work:</a:t>
            </a:r>
            <a:br>
              <a:rPr lang="en-US" dirty="0">
                <a:latin typeface="ITC Stone Serif" pitchFamily="50" charset="0"/>
              </a:rPr>
            </a:br>
            <a:r>
              <a:rPr lang="en-US" dirty="0">
                <a:latin typeface="ITC Stone Serif" pitchFamily="50" charset="0"/>
              </a:rPr>
              <a:t>DBF of Ascending Execution Sequences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70</a:t>
            </a:fld>
            <a:endParaRPr lang="en-US"/>
          </a:p>
        </p:txBody>
      </p:sp>
      <p:pic>
        <p:nvPicPr>
          <p:cNvPr id="8" name="Picture 7">
            <a:extLst>
              <a:ext uri="{FF2B5EF4-FFF2-40B4-BE49-F238E27FC236}">
                <a16:creationId xmlns:a16="http://schemas.microsoft.com/office/drawing/2014/main" id="{3E40BB19-B04F-418A-8EC2-ADD03DF8C576}"/>
              </a:ext>
            </a:extLst>
          </p:cNvPr>
          <p:cNvPicPr>
            <a:picLocks noChangeAspect="1"/>
          </p:cNvPicPr>
          <p:nvPr/>
        </p:nvPicPr>
        <p:blipFill>
          <a:blip r:embed="rId4"/>
          <a:stretch>
            <a:fillRect/>
          </a:stretch>
        </p:blipFill>
        <p:spPr>
          <a:xfrm>
            <a:off x="432328" y="2596564"/>
            <a:ext cx="4697923" cy="4223324"/>
          </a:xfrm>
          <a:prstGeom prst="rect">
            <a:avLst/>
          </a:prstGeom>
        </p:spPr>
      </p:pic>
      <p:sp>
        <p:nvSpPr>
          <p:cNvPr id="10" name="Rectangle 9">
            <a:extLst>
              <a:ext uri="{FF2B5EF4-FFF2-40B4-BE49-F238E27FC236}">
                <a16:creationId xmlns:a16="http://schemas.microsoft.com/office/drawing/2014/main" id="{CE5D1996-F2DC-4DDA-9E20-009AD0BB9126}"/>
              </a:ext>
            </a:extLst>
          </p:cNvPr>
          <p:cNvSpPr/>
          <p:nvPr/>
        </p:nvSpPr>
        <p:spPr>
          <a:xfrm>
            <a:off x="1328583" y="2000864"/>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Repeated Motion</a:t>
            </a:r>
          </a:p>
        </p:txBody>
      </p:sp>
      <p:sp>
        <p:nvSpPr>
          <p:cNvPr id="13" name="Rectangle 12">
            <a:extLst>
              <a:ext uri="{FF2B5EF4-FFF2-40B4-BE49-F238E27FC236}">
                <a16:creationId xmlns:a16="http://schemas.microsoft.com/office/drawing/2014/main" id="{0CB7877F-CF50-49B2-A6F5-76315276E391}"/>
              </a:ext>
            </a:extLst>
          </p:cNvPr>
          <p:cNvSpPr/>
          <p:nvPr/>
        </p:nvSpPr>
        <p:spPr>
          <a:xfrm>
            <a:off x="5407742" y="2000864"/>
            <a:ext cx="6213987"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Example Deburring Robot Task Execution</a:t>
            </a:r>
          </a:p>
        </p:txBody>
      </p:sp>
      <p:sp>
        <p:nvSpPr>
          <p:cNvPr id="20" name="Rectangle 19">
            <a:extLst>
              <a:ext uri="{FF2B5EF4-FFF2-40B4-BE49-F238E27FC236}">
                <a16:creationId xmlns:a16="http://schemas.microsoft.com/office/drawing/2014/main" id="{A1399F07-4279-4213-8CAB-BDA7A67C1CD3}"/>
              </a:ext>
            </a:extLst>
          </p:cNvPr>
          <p:cNvSpPr/>
          <p:nvPr/>
        </p:nvSpPr>
        <p:spPr>
          <a:xfrm>
            <a:off x="5407742" y="4090220"/>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Existing Approaches RWS</a:t>
            </a:r>
          </a:p>
        </p:txBody>
      </p:sp>
      <p:sp>
        <p:nvSpPr>
          <p:cNvPr id="22" name="Rectangle 21">
            <a:extLst>
              <a:ext uri="{FF2B5EF4-FFF2-40B4-BE49-F238E27FC236}">
                <a16:creationId xmlns:a16="http://schemas.microsoft.com/office/drawing/2014/main" id="{944CF9BF-159B-44EC-8EB7-F8E50CA65600}"/>
              </a:ext>
            </a:extLst>
          </p:cNvPr>
          <p:cNvSpPr/>
          <p:nvPr/>
        </p:nvSpPr>
        <p:spPr>
          <a:xfrm>
            <a:off x="8622890" y="4091143"/>
            <a:ext cx="2998839" cy="511278"/>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Our Preliminary Approach</a:t>
            </a:r>
          </a:p>
        </p:txBody>
      </p:sp>
      <p:sp>
        <p:nvSpPr>
          <p:cNvPr id="29" name="Rectangle 28">
            <a:extLst>
              <a:ext uri="{FF2B5EF4-FFF2-40B4-BE49-F238E27FC236}">
                <a16:creationId xmlns:a16="http://schemas.microsoft.com/office/drawing/2014/main" id="{818E18A7-6180-400B-B32C-8D3FCABFE706}"/>
              </a:ext>
            </a:extLst>
          </p:cNvPr>
          <p:cNvSpPr/>
          <p:nvPr/>
        </p:nvSpPr>
        <p:spPr>
          <a:xfrm>
            <a:off x="5407741" y="4753898"/>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Generalized </a:t>
            </a:r>
            <a:r>
              <a:rPr lang="en-US" dirty="0" err="1">
                <a:solidFill>
                  <a:schemeClr val="tx1"/>
                </a:solidFill>
                <a:latin typeface="Garamond" panose="02020404030301010803" pitchFamily="18" charset="0"/>
              </a:rPr>
              <a:t>Multiframe</a:t>
            </a:r>
            <a:r>
              <a:rPr lang="en-US" dirty="0">
                <a:solidFill>
                  <a:schemeClr val="tx1"/>
                </a:solidFill>
                <a:latin typeface="Garamond" panose="02020404030301010803" pitchFamily="18" charset="0"/>
              </a:rPr>
              <a:t> Model (GMF)</a:t>
            </a:r>
          </a:p>
        </p:txBody>
      </p: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C5A54D2E-0113-4580-8016-389F4B34489B}"/>
                  </a:ext>
                </a:extLst>
              </p:cNvPr>
              <p:cNvSpPr/>
              <p:nvPr/>
            </p:nvSpPr>
            <p:spPr>
              <a:xfrm>
                <a:off x="5407741" y="5638800"/>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DBF Calc Time: </a:t>
                </a:r>
                <a14:m>
                  <m:oMath xmlns:m="http://schemas.openxmlformats.org/officeDocument/2006/math">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lg</m:t>
                        </m:r>
                      </m:fName>
                      <m:e>
                        <m:r>
                          <a:rPr lang="en-US" b="0" i="1" smtClean="0">
                            <a:solidFill>
                              <a:schemeClr val="tx1"/>
                            </a:solidFill>
                            <a:latin typeface="Cambria Math" panose="02040503050406030204" pitchFamily="18" charset="0"/>
                          </a:rPr>
                          <m:t>𝑛</m:t>
                        </m:r>
                      </m:e>
                    </m:func>
                    <m:r>
                      <a:rPr lang="en-US" b="0" i="1" smtClean="0">
                        <a:solidFill>
                          <a:schemeClr val="tx1"/>
                        </a:solidFill>
                        <a:latin typeface="Cambria Math" panose="02040503050406030204" pitchFamily="18" charset="0"/>
                      </a:rPr>
                      <m:t>)</m:t>
                    </m:r>
                  </m:oMath>
                </a14:m>
                <a:endParaRPr lang="en-US" dirty="0">
                  <a:solidFill>
                    <a:schemeClr val="tx1"/>
                  </a:solidFill>
                  <a:latin typeface="Garamond" panose="02020404030301010803" pitchFamily="18" charset="0"/>
                </a:endParaRPr>
              </a:p>
            </p:txBody>
          </p:sp>
        </mc:Choice>
        <mc:Fallback>
          <p:sp>
            <p:nvSpPr>
              <p:cNvPr id="31" name="Rectangle 30">
                <a:extLst>
                  <a:ext uri="{FF2B5EF4-FFF2-40B4-BE49-F238E27FC236}">
                    <a16:creationId xmlns:a16="http://schemas.microsoft.com/office/drawing/2014/main" id="{C5A54D2E-0113-4580-8016-389F4B34489B}"/>
                  </a:ext>
                </a:extLst>
              </p:cNvPr>
              <p:cNvSpPr>
                <a:spLocks noRot="1" noChangeAspect="1" noMove="1" noResize="1" noEditPoints="1" noAdjustHandles="1" noChangeArrowheads="1" noChangeShapeType="1" noTextEdit="1"/>
              </p:cNvSpPr>
              <p:nvPr/>
            </p:nvSpPr>
            <p:spPr>
              <a:xfrm>
                <a:off x="5407741" y="5638800"/>
                <a:ext cx="2998839" cy="732502"/>
              </a:xfrm>
              <a:prstGeom prst="rect">
                <a:avLst/>
              </a:prstGeom>
              <a:blipFill>
                <a:blip r:embed="rId5"/>
                <a:stretch>
                  <a:fillRect/>
                </a:stretch>
              </a:blipFill>
              <a:ln w="38100">
                <a:solidFill>
                  <a:schemeClr val="bg1"/>
                </a:solid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3F02914E-2661-46BE-B2F7-3E7EC4F11828}"/>
              </a:ext>
            </a:extLst>
          </p:cNvPr>
          <p:cNvSpPr/>
          <p:nvPr/>
        </p:nvSpPr>
        <p:spPr>
          <a:xfrm>
            <a:off x="8622890" y="4753898"/>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Right-aligned Windows</a:t>
            </a:r>
          </a:p>
        </p:txBody>
      </p:sp>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2DEB4398-1EDD-4EAE-8778-E4CA109982DE}"/>
                  </a:ext>
                </a:extLst>
              </p:cNvPr>
              <p:cNvSpPr/>
              <p:nvPr/>
            </p:nvSpPr>
            <p:spPr>
              <a:xfrm>
                <a:off x="8622890" y="5638800"/>
                <a:ext cx="2998839" cy="732502"/>
              </a:xfrm>
              <a:prstGeom prst="rect">
                <a:avLst/>
              </a:prstGeom>
              <a:solidFill>
                <a:srgbClr val="FFFF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DBF Calc Time: </a:t>
                </a:r>
                <a14:m>
                  <m:oMath xmlns:m="http://schemas.openxmlformats.org/officeDocument/2006/math">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lg</m:t>
                        </m:r>
                      </m:fName>
                      <m:e>
                        <m:r>
                          <a:rPr lang="en-US" b="0" i="1" smtClean="0">
                            <a:solidFill>
                              <a:schemeClr val="tx1"/>
                            </a:solidFill>
                            <a:latin typeface="Cambria Math" panose="02040503050406030204" pitchFamily="18" charset="0"/>
                          </a:rPr>
                          <m:t>𝑛</m:t>
                        </m:r>
                      </m:e>
                    </m:func>
                    <m:r>
                      <a:rPr lang="en-US" b="0" i="1" smtClean="0">
                        <a:solidFill>
                          <a:schemeClr val="tx1"/>
                        </a:solidFill>
                        <a:latin typeface="Cambria Math" panose="02040503050406030204" pitchFamily="18" charset="0"/>
                      </a:rPr>
                      <m:t>)</m:t>
                    </m:r>
                  </m:oMath>
                </a14:m>
                <a:endParaRPr lang="en-US" dirty="0">
                  <a:solidFill>
                    <a:schemeClr val="tx1"/>
                  </a:solidFill>
                  <a:latin typeface="Garamond" panose="02020404030301010803" pitchFamily="18" charset="0"/>
                </a:endParaRPr>
              </a:p>
            </p:txBody>
          </p:sp>
        </mc:Choice>
        <mc:Fallback>
          <p:sp>
            <p:nvSpPr>
              <p:cNvPr id="34" name="Rectangle 33">
                <a:extLst>
                  <a:ext uri="{FF2B5EF4-FFF2-40B4-BE49-F238E27FC236}">
                    <a16:creationId xmlns:a16="http://schemas.microsoft.com/office/drawing/2014/main" id="{2DEB4398-1EDD-4EAE-8778-E4CA109982DE}"/>
                  </a:ext>
                </a:extLst>
              </p:cNvPr>
              <p:cNvSpPr>
                <a:spLocks noRot="1" noChangeAspect="1" noMove="1" noResize="1" noEditPoints="1" noAdjustHandles="1" noChangeArrowheads="1" noChangeShapeType="1" noTextEdit="1"/>
              </p:cNvSpPr>
              <p:nvPr/>
            </p:nvSpPr>
            <p:spPr>
              <a:xfrm>
                <a:off x="8622890" y="5638800"/>
                <a:ext cx="2998839" cy="732502"/>
              </a:xfrm>
              <a:prstGeom prst="rect">
                <a:avLst/>
              </a:prstGeom>
              <a:blipFill>
                <a:blip r:embed="rId6"/>
                <a:stretch>
                  <a:fillRect/>
                </a:stretch>
              </a:blipFill>
              <a:ln w="38100">
                <a:solidFill>
                  <a:schemeClr val="bg1"/>
                </a:solid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6CDB39B1-F36C-443B-91B4-E9A055CE7997}"/>
              </a:ext>
            </a:extLst>
          </p:cNvPr>
          <p:cNvSpPr/>
          <p:nvPr/>
        </p:nvSpPr>
        <p:spPr>
          <a:xfrm>
            <a:off x="352425" y="2581740"/>
            <a:ext cx="4777826" cy="422332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962F8818-895F-4309-BB05-A40FF9F02B33}"/>
              </a:ext>
            </a:extLst>
          </p:cNvPr>
          <p:cNvPicPr>
            <a:picLocks noChangeAspect="1"/>
          </p:cNvPicPr>
          <p:nvPr/>
        </p:nvPicPr>
        <p:blipFill>
          <a:blip r:embed="rId7"/>
          <a:stretch>
            <a:fillRect/>
          </a:stretch>
        </p:blipFill>
        <p:spPr>
          <a:xfrm>
            <a:off x="310376" y="3041009"/>
            <a:ext cx="4861923" cy="3282668"/>
          </a:xfrm>
          <a:prstGeom prst="rect">
            <a:avLst/>
          </a:prstGeom>
          <a:ln w="38100">
            <a:solidFill>
              <a:schemeClr val="tx1"/>
            </a:solidFill>
          </a:ln>
        </p:spPr>
      </p:pic>
    </p:spTree>
    <p:extLst>
      <p:ext uri="{BB962C8B-B14F-4D97-AF65-F5344CB8AC3E}">
        <p14:creationId xmlns:p14="http://schemas.microsoft.com/office/powerpoint/2010/main" val="364151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3"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500"/>
                            </p:stCondLst>
                            <p:childTnLst>
                              <p:par>
                                <p:cTn id="23" presetID="42" presetClass="path" presetSubtype="0" accel="50000" decel="50000" fill="hold" grpId="0" nodeType="afterEffect">
                                  <p:stCondLst>
                                    <p:cond delay="0"/>
                                  </p:stCondLst>
                                  <p:childTnLst>
                                    <p:animMotion origin="layout" path="M 2.70833E-6 4.81481E-6 L 0.05039 -0.0007 " pathEditMode="relative" rAng="0" ptsTypes="AA">
                                      <p:cBhvr>
                                        <p:cTn id="24" dur="2000" fill="hold"/>
                                        <p:tgtEl>
                                          <p:spTgt spid="3"/>
                                        </p:tgtEl>
                                        <p:attrNameLst>
                                          <p:attrName>ppt_x</p:attrName>
                                          <p:attrName>ppt_y</p:attrName>
                                        </p:attrNameLst>
                                      </p:cBhvr>
                                      <p:rCtr x="2513" y="-46"/>
                                    </p:animMotion>
                                  </p:childTnLst>
                                </p:cTn>
                              </p:par>
                            </p:childTnLst>
                          </p:cTn>
                        </p:par>
                        <p:par>
                          <p:cTn id="25" fill="hold">
                            <p:stCondLst>
                              <p:cond delay="2500"/>
                            </p:stCondLst>
                            <p:childTnLst>
                              <p:par>
                                <p:cTn id="26" presetID="42" presetClass="path" presetSubtype="0" accel="50000" decel="50000" fill="hold" grpId="1" nodeType="afterEffect">
                                  <p:stCondLst>
                                    <p:cond delay="0"/>
                                  </p:stCondLst>
                                  <p:childTnLst>
                                    <p:animMotion origin="layout" path="M 0.05039 -0.0007 L 0.09544 -0.0007 " pathEditMode="relative" rAng="0" ptsTypes="AA">
                                      <p:cBhvr>
                                        <p:cTn id="27" dur="2000" fill="hold"/>
                                        <p:tgtEl>
                                          <p:spTgt spid="3"/>
                                        </p:tgtEl>
                                        <p:attrNameLst>
                                          <p:attrName>ppt_x</p:attrName>
                                          <p:attrName>ppt_y</p:attrName>
                                        </p:attrNameLst>
                                      </p:cBhvr>
                                      <p:rCtr x="2253" y="0"/>
                                    </p:animMotion>
                                  </p:childTnLst>
                                </p:cTn>
                              </p:par>
                            </p:childTnLst>
                          </p:cTn>
                        </p:par>
                        <p:par>
                          <p:cTn id="28" fill="hold">
                            <p:stCondLst>
                              <p:cond delay="4500"/>
                            </p:stCondLst>
                            <p:childTnLst>
                              <p:par>
                                <p:cTn id="29" presetID="42" presetClass="path" presetSubtype="0" accel="50000" decel="50000" fill="hold" grpId="2" nodeType="afterEffect">
                                  <p:stCondLst>
                                    <p:cond delay="0"/>
                                  </p:stCondLst>
                                  <p:childTnLst>
                                    <p:animMotion origin="layout" path="M 0.09544 -0.0007 L 0.14297 -0.0007 " pathEditMode="relative" rAng="0" ptsTypes="AA">
                                      <p:cBhvr>
                                        <p:cTn id="30" dur="2000" fill="hold"/>
                                        <p:tgtEl>
                                          <p:spTgt spid="3"/>
                                        </p:tgtEl>
                                        <p:attrNameLst>
                                          <p:attrName>ppt_x</p:attrName>
                                          <p:attrName>ppt_y</p:attrName>
                                        </p:attrNameLst>
                                      </p:cBhvr>
                                      <p:rCtr x="2370" y="0"/>
                                    </p:animMotion>
                                  </p:childTnLst>
                                </p:cTn>
                              </p:par>
                            </p:childTnLst>
                          </p:cTn>
                        </p:par>
                        <p:par>
                          <p:cTn id="31" fill="hold">
                            <p:stCondLst>
                              <p:cond delay="6500"/>
                            </p:stCondLst>
                            <p:childTnLst>
                              <p:par>
                                <p:cTn id="32" presetID="10" presetClass="exit" presetSubtype="0" fill="hold" grpId="4" nodeType="after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3"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35" grpId="3" animBg="1"/>
      <p:bldP spid="36" grpId="0" animBg="1"/>
      <p:bldP spid="20" grpId="0" animBg="1"/>
      <p:bldP spid="22" grpId="0" animBg="1"/>
      <p:bldP spid="29" grpId="0" animBg="1"/>
      <p:bldP spid="31" grpId="0" animBg="1"/>
      <p:bldP spid="33" grpId="0" animBg="1"/>
      <p:bldP spid="34"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Short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71</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a:bodyPr>
          <a:lstStyle/>
          <a:p>
            <a:pPr marL="514350" indent="-514350">
              <a:buFont typeface="+mj-lt"/>
              <a:buAutoNum type="arabicPeriod"/>
            </a:pPr>
            <a:r>
              <a:rPr lang="en-US" dirty="0"/>
              <a:t>DBF of Monotonically Ascending Execution Sequences (sample)</a:t>
            </a:r>
          </a:p>
          <a:p>
            <a:pPr lvl="1"/>
            <a:r>
              <a:rPr lang="en-US" dirty="0"/>
              <a:t>An exploit to accompany the Generalized </a:t>
            </a:r>
            <a:r>
              <a:rPr lang="en-US" dirty="0" err="1"/>
              <a:t>Multiframe</a:t>
            </a:r>
            <a:r>
              <a:rPr lang="en-US" dirty="0"/>
              <a:t> Model</a:t>
            </a:r>
          </a:p>
          <a:p>
            <a:pPr marL="457200" lvl="1" indent="0">
              <a:buNone/>
            </a:pPr>
            <a:endParaRPr lang="en-US" dirty="0"/>
          </a:p>
          <a:p>
            <a:pPr marL="457200" lvl="1" indent="0">
              <a:buNone/>
            </a:pPr>
            <a:endParaRPr lang="en-US" dirty="0"/>
          </a:p>
          <a:p>
            <a:pPr marL="457200" lvl="1" indent="0">
              <a:buNone/>
            </a:pPr>
            <a:endParaRPr lang="en-US" dirty="0"/>
          </a:p>
          <a:p>
            <a:pPr marL="514350" indent="-514350">
              <a:buFont typeface="+mj-lt"/>
              <a:buAutoNum type="arabicPeriod"/>
            </a:pPr>
            <a:r>
              <a:rPr lang="en-US" dirty="0"/>
              <a:t>DBF of Short Circuit Protection for Multiple Power Paths</a:t>
            </a:r>
          </a:p>
          <a:p>
            <a:pPr lvl="1"/>
            <a:r>
              <a:rPr lang="en-US" dirty="0"/>
              <a:t>An extension of our short-circuit work to power distribution panels</a:t>
            </a:r>
          </a:p>
        </p:txBody>
      </p:sp>
      <p:pic>
        <p:nvPicPr>
          <p:cNvPr id="5" name="Picture 4">
            <a:extLst>
              <a:ext uri="{FF2B5EF4-FFF2-40B4-BE49-F238E27FC236}">
                <a16:creationId xmlns:a16="http://schemas.microsoft.com/office/drawing/2014/main" id="{D89CC054-1A74-42C4-8D87-DA75DAED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363" y="5079207"/>
            <a:ext cx="3452720" cy="1413664"/>
          </a:xfrm>
          <a:prstGeom prst="rect">
            <a:avLst/>
          </a:prstGeom>
        </p:spPr>
      </p:pic>
      <p:sp>
        <p:nvSpPr>
          <p:cNvPr id="7" name="Multiplication Sign 72">
            <a:extLst>
              <a:ext uri="{FF2B5EF4-FFF2-40B4-BE49-F238E27FC236}">
                <a16:creationId xmlns:a16="http://schemas.microsoft.com/office/drawing/2014/main" id="{B014D858-94E3-4DDD-BF7F-12E4D1805B18}"/>
              </a:ext>
            </a:extLst>
          </p:cNvPr>
          <p:cNvSpPr/>
          <p:nvPr/>
        </p:nvSpPr>
        <p:spPr>
          <a:xfrm>
            <a:off x="7976850" y="5512159"/>
            <a:ext cx="547759" cy="547759"/>
          </a:xfrm>
          <a:prstGeom prst="mathMultiply">
            <a:avLst>
              <a:gd name="adj1" fmla="val 18946"/>
            </a:avLst>
          </a:prstGeom>
          <a:solidFill>
            <a:schemeClr val="tx1"/>
          </a:solidFill>
          <a:ln w="285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FD2F89A-CFDB-4623-82F3-5010DFA05451}"/>
                  </a:ext>
                </a:extLst>
              </p:cNvPr>
              <p:cNvSpPr txBox="1"/>
              <p:nvPr/>
            </p:nvSpPr>
            <p:spPr>
              <a:xfrm>
                <a:off x="8771937" y="5411305"/>
                <a:ext cx="525483" cy="67710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4400" b="1" i="1" smtClean="0">
                          <a:latin typeface="Cambria Math" panose="02040503050406030204" pitchFamily="18" charset="0"/>
                        </a:rPr>
                        <m:t>𝒏</m:t>
                      </m:r>
                    </m:oMath>
                  </m:oMathPara>
                </a14:m>
                <a:endParaRPr lang="en-US" sz="4400" b="1" dirty="0"/>
              </a:p>
            </p:txBody>
          </p:sp>
        </mc:Choice>
        <mc:Fallback>
          <p:sp>
            <p:nvSpPr>
              <p:cNvPr id="8" name="TextBox 7">
                <a:extLst>
                  <a:ext uri="{FF2B5EF4-FFF2-40B4-BE49-F238E27FC236}">
                    <a16:creationId xmlns:a16="http://schemas.microsoft.com/office/drawing/2014/main" id="{CFD2F89A-CFDB-4623-82F3-5010DFA05451}"/>
                  </a:ext>
                </a:extLst>
              </p:cNvPr>
              <p:cNvSpPr txBox="1">
                <a:spLocks noRot="1" noChangeAspect="1" noMove="1" noResize="1" noEditPoints="1" noAdjustHandles="1" noChangeArrowheads="1" noChangeShapeType="1" noTextEdit="1"/>
              </p:cNvSpPr>
              <p:nvPr/>
            </p:nvSpPr>
            <p:spPr>
              <a:xfrm>
                <a:off x="8771937" y="5411305"/>
                <a:ext cx="525483" cy="677108"/>
              </a:xfrm>
              <a:prstGeom prst="rect">
                <a:avLst/>
              </a:prstGeom>
              <a:blipFill>
                <a:blip r:embed="rId3"/>
                <a:stretch>
                  <a:fillRect/>
                </a:stretch>
              </a:blipFill>
            </p:spPr>
            <p:txBody>
              <a:bodyPr/>
              <a:lstStyle/>
              <a:p>
                <a:r>
                  <a:rPr lang="en-US">
                    <a:noFill/>
                  </a:rPr>
                  <a:t> </a:t>
                </a:r>
              </a:p>
            </p:txBody>
          </p:sp>
        </mc:Fallback>
      </mc:AlternateContent>
      <p:pic>
        <p:nvPicPr>
          <p:cNvPr id="13" name="Picture 12" descr="A picture containing text, gauge, device, dark&#10;&#10;Description automatically generated">
            <a:extLst>
              <a:ext uri="{FF2B5EF4-FFF2-40B4-BE49-F238E27FC236}">
                <a16:creationId xmlns:a16="http://schemas.microsoft.com/office/drawing/2014/main" id="{1CAECD23-1FE9-4C0B-BBB5-30374C621CF0}"/>
              </a:ext>
            </a:extLst>
          </p:cNvPr>
          <p:cNvPicPr>
            <a:picLocks noChangeAspect="1"/>
          </p:cNvPicPr>
          <p:nvPr/>
        </p:nvPicPr>
        <p:blipFill>
          <a:blip r:embed="rId4"/>
          <a:stretch>
            <a:fillRect/>
          </a:stretch>
        </p:blipFill>
        <p:spPr>
          <a:xfrm>
            <a:off x="1846991" y="4912137"/>
            <a:ext cx="1511032" cy="1675445"/>
          </a:xfrm>
          <a:prstGeom prst="rect">
            <a:avLst/>
          </a:prstGeom>
        </p:spPr>
      </p:pic>
      <p:sp>
        <p:nvSpPr>
          <p:cNvPr id="15" name="Rectangle 14">
            <a:extLst>
              <a:ext uri="{FF2B5EF4-FFF2-40B4-BE49-F238E27FC236}">
                <a16:creationId xmlns:a16="http://schemas.microsoft.com/office/drawing/2014/main" id="{AD9FA427-7584-4E0C-A461-814A1AFB2A66}"/>
              </a:ext>
            </a:extLst>
          </p:cNvPr>
          <p:cNvSpPr/>
          <p:nvPr/>
        </p:nvSpPr>
        <p:spPr>
          <a:xfrm>
            <a:off x="10908582" y="1850205"/>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MAE</a:t>
            </a:r>
          </a:p>
        </p:txBody>
      </p:sp>
      <p:sp>
        <p:nvSpPr>
          <p:cNvPr id="16" name="Rectangle 15">
            <a:extLst>
              <a:ext uri="{FF2B5EF4-FFF2-40B4-BE49-F238E27FC236}">
                <a16:creationId xmlns:a16="http://schemas.microsoft.com/office/drawing/2014/main" id="{75B2A92C-5DA1-4766-98CA-EB32E97F7C53}"/>
              </a:ext>
            </a:extLst>
          </p:cNvPr>
          <p:cNvSpPr/>
          <p:nvPr/>
        </p:nvSpPr>
        <p:spPr>
          <a:xfrm>
            <a:off x="10779688" y="4076600"/>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MPP</a:t>
            </a:r>
          </a:p>
        </p:txBody>
      </p:sp>
      <p:pic>
        <p:nvPicPr>
          <p:cNvPr id="17" name="Picture 16">
            <a:extLst>
              <a:ext uri="{FF2B5EF4-FFF2-40B4-BE49-F238E27FC236}">
                <a16:creationId xmlns:a16="http://schemas.microsoft.com/office/drawing/2014/main" id="{3154C4DC-A05F-4358-AD75-28817B50E245}"/>
              </a:ext>
            </a:extLst>
          </p:cNvPr>
          <p:cNvPicPr>
            <a:picLocks noChangeAspect="1"/>
          </p:cNvPicPr>
          <p:nvPr/>
        </p:nvPicPr>
        <p:blipFill rotWithShape="1">
          <a:blip r:embed="rId5"/>
          <a:srcRect b="25544"/>
          <a:stretch/>
        </p:blipFill>
        <p:spPr>
          <a:xfrm>
            <a:off x="8356991" y="2716649"/>
            <a:ext cx="2518572" cy="1266106"/>
          </a:xfrm>
          <a:prstGeom prst="rect">
            <a:avLst/>
          </a:prstGeom>
        </p:spPr>
      </p:pic>
      <p:sp>
        <p:nvSpPr>
          <p:cNvPr id="18" name="Rectangle 17">
            <a:extLst>
              <a:ext uri="{FF2B5EF4-FFF2-40B4-BE49-F238E27FC236}">
                <a16:creationId xmlns:a16="http://schemas.microsoft.com/office/drawing/2014/main" id="{36ABA93E-7DD2-4241-994C-148A7B45568B}"/>
              </a:ext>
            </a:extLst>
          </p:cNvPr>
          <p:cNvSpPr/>
          <p:nvPr/>
        </p:nvSpPr>
        <p:spPr>
          <a:xfrm>
            <a:off x="412955" y="3981630"/>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16F168-B3F4-4A2A-9DDB-0A9A4724F7B2}"/>
              </a:ext>
            </a:extLst>
          </p:cNvPr>
          <p:cNvSpPr/>
          <p:nvPr/>
        </p:nvSpPr>
        <p:spPr>
          <a:xfrm>
            <a:off x="565355" y="1754638"/>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equipment, cluttered, automaton&#10;&#10;Description automatically generated">
            <a:extLst>
              <a:ext uri="{FF2B5EF4-FFF2-40B4-BE49-F238E27FC236}">
                <a16:creationId xmlns:a16="http://schemas.microsoft.com/office/drawing/2014/main" id="{D6928CBE-6098-49B1-ADDC-593E645BB530}"/>
              </a:ext>
            </a:extLst>
          </p:cNvPr>
          <p:cNvPicPr>
            <a:picLocks noChangeAspect="1"/>
          </p:cNvPicPr>
          <p:nvPr/>
        </p:nvPicPr>
        <p:blipFill>
          <a:blip r:embed="rId6"/>
          <a:stretch>
            <a:fillRect/>
          </a:stretch>
        </p:blipFill>
        <p:spPr>
          <a:xfrm>
            <a:off x="2257990" y="2892255"/>
            <a:ext cx="898251" cy="898251"/>
          </a:xfrm>
          <a:prstGeom prst="rect">
            <a:avLst/>
          </a:prstGeom>
        </p:spPr>
      </p:pic>
      <p:pic>
        <p:nvPicPr>
          <p:cNvPr id="21" name="Picture 20" descr="A picture containing projector&#10;&#10;Description automatically generated">
            <a:extLst>
              <a:ext uri="{FF2B5EF4-FFF2-40B4-BE49-F238E27FC236}">
                <a16:creationId xmlns:a16="http://schemas.microsoft.com/office/drawing/2014/main" id="{A40C16F8-F855-4E52-961E-170400053A65}"/>
              </a:ext>
            </a:extLst>
          </p:cNvPr>
          <p:cNvPicPr>
            <a:picLocks noChangeAspect="1"/>
          </p:cNvPicPr>
          <p:nvPr/>
        </p:nvPicPr>
        <p:blipFill>
          <a:blip r:embed="rId7"/>
          <a:stretch>
            <a:fillRect/>
          </a:stretch>
        </p:blipFill>
        <p:spPr>
          <a:xfrm>
            <a:off x="7323181" y="2806936"/>
            <a:ext cx="1001661" cy="1001661"/>
          </a:xfrm>
          <a:prstGeom prst="rect">
            <a:avLst/>
          </a:prstGeom>
        </p:spPr>
      </p:pic>
      <p:pic>
        <p:nvPicPr>
          <p:cNvPr id="22" name="Picture 21" descr="A picture containing text, electronics&#10;&#10;Description automatically generated">
            <a:extLst>
              <a:ext uri="{FF2B5EF4-FFF2-40B4-BE49-F238E27FC236}">
                <a16:creationId xmlns:a16="http://schemas.microsoft.com/office/drawing/2014/main" id="{087B543C-BD4F-4F87-A541-382F636D40AF}"/>
              </a:ext>
            </a:extLst>
          </p:cNvPr>
          <p:cNvPicPr>
            <a:picLocks noChangeAspect="1"/>
          </p:cNvPicPr>
          <p:nvPr/>
        </p:nvPicPr>
        <p:blipFill>
          <a:blip r:embed="rId8"/>
          <a:stretch>
            <a:fillRect/>
          </a:stretch>
        </p:blipFill>
        <p:spPr>
          <a:xfrm>
            <a:off x="5190839" y="2908097"/>
            <a:ext cx="1187136" cy="799338"/>
          </a:xfrm>
          <a:prstGeom prst="rect">
            <a:avLst/>
          </a:prstGeom>
        </p:spPr>
      </p:pic>
      <p:pic>
        <p:nvPicPr>
          <p:cNvPr id="23" name="Picture 22" descr="A picture containing text, electronics, circuit&#10;&#10;Description automatically generated">
            <a:extLst>
              <a:ext uri="{FF2B5EF4-FFF2-40B4-BE49-F238E27FC236}">
                <a16:creationId xmlns:a16="http://schemas.microsoft.com/office/drawing/2014/main" id="{B2044AC7-8F56-495F-A977-8CE589466F78}"/>
              </a:ext>
            </a:extLst>
          </p:cNvPr>
          <p:cNvPicPr>
            <a:picLocks noChangeAspect="1"/>
          </p:cNvPicPr>
          <p:nvPr/>
        </p:nvPicPr>
        <p:blipFill>
          <a:blip r:embed="rId9"/>
          <a:stretch>
            <a:fillRect/>
          </a:stretch>
        </p:blipFill>
        <p:spPr>
          <a:xfrm>
            <a:off x="4398882" y="2850566"/>
            <a:ext cx="914400" cy="914400"/>
          </a:xfrm>
          <a:prstGeom prst="rect">
            <a:avLst/>
          </a:prstGeom>
        </p:spPr>
      </p:pic>
      <p:pic>
        <p:nvPicPr>
          <p:cNvPr id="24" name="Picture 23" descr="A picture containing camera&#10;&#10;Description automatically generated">
            <a:extLst>
              <a:ext uri="{FF2B5EF4-FFF2-40B4-BE49-F238E27FC236}">
                <a16:creationId xmlns:a16="http://schemas.microsoft.com/office/drawing/2014/main" id="{75DBE960-CB8B-41E3-86F0-F52FC3A98901}"/>
              </a:ext>
            </a:extLst>
          </p:cNvPr>
          <p:cNvPicPr>
            <a:picLocks noChangeAspect="1"/>
          </p:cNvPicPr>
          <p:nvPr/>
        </p:nvPicPr>
        <p:blipFill>
          <a:blip r:embed="rId10"/>
          <a:stretch>
            <a:fillRect/>
          </a:stretch>
        </p:blipFill>
        <p:spPr>
          <a:xfrm>
            <a:off x="6463699" y="3052127"/>
            <a:ext cx="768315" cy="511279"/>
          </a:xfrm>
          <a:prstGeom prst="rect">
            <a:avLst/>
          </a:prstGeom>
        </p:spPr>
      </p:pic>
      <p:pic>
        <p:nvPicPr>
          <p:cNvPr id="25" name="Picture 24" descr="Graphical user interface&#10;&#10;Description automatically generated">
            <a:extLst>
              <a:ext uri="{FF2B5EF4-FFF2-40B4-BE49-F238E27FC236}">
                <a16:creationId xmlns:a16="http://schemas.microsoft.com/office/drawing/2014/main" id="{70B38504-4C62-4423-9EAD-A53501FB57DF}"/>
              </a:ext>
            </a:extLst>
          </p:cNvPr>
          <p:cNvPicPr>
            <a:picLocks noChangeAspect="1"/>
          </p:cNvPicPr>
          <p:nvPr/>
        </p:nvPicPr>
        <p:blipFill>
          <a:blip r:embed="rId11"/>
          <a:stretch>
            <a:fillRect/>
          </a:stretch>
        </p:blipFill>
        <p:spPr>
          <a:xfrm>
            <a:off x="3476182" y="2850566"/>
            <a:ext cx="914400" cy="914400"/>
          </a:xfrm>
          <a:prstGeom prst="rect">
            <a:avLst/>
          </a:prstGeom>
        </p:spPr>
      </p:pic>
      <p:sp>
        <p:nvSpPr>
          <p:cNvPr id="26" name="Multiplication Sign 72">
            <a:extLst>
              <a:ext uri="{FF2B5EF4-FFF2-40B4-BE49-F238E27FC236}">
                <a16:creationId xmlns:a16="http://schemas.microsoft.com/office/drawing/2014/main" id="{35E77F88-33E9-4BC4-9295-8A148073ED0E}"/>
              </a:ext>
            </a:extLst>
          </p:cNvPr>
          <p:cNvSpPr/>
          <p:nvPr/>
        </p:nvSpPr>
        <p:spPr>
          <a:xfrm>
            <a:off x="7366811" y="283008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Multiplication Sign 72">
            <a:extLst>
              <a:ext uri="{FF2B5EF4-FFF2-40B4-BE49-F238E27FC236}">
                <a16:creationId xmlns:a16="http://schemas.microsoft.com/office/drawing/2014/main" id="{89492D61-E2EE-49CB-B23A-AB4357564477}"/>
              </a:ext>
            </a:extLst>
          </p:cNvPr>
          <p:cNvSpPr/>
          <p:nvPr/>
        </p:nvSpPr>
        <p:spPr>
          <a:xfrm>
            <a:off x="6372532" y="2830087"/>
            <a:ext cx="955359" cy="955359"/>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50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8" grpId="1" animBg="1"/>
      <p:bldP spid="19" grpId="0" animBg="1"/>
      <p:bldP spid="26" grpId="0" animBg="1"/>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Short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72</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a:bodyPr>
          <a:lstStyle/>
          <a:p>
            <a:pPr marL="514350" indent="-514350">
              <a:buFont typeface="+mj-lt"/>
              <a:buAutoNum type="arabicPeriod" startAt="3"/>
            </a:pPr>
            <a:r>
              <a:rPr lang="en-US" dirty="0"/>
              <a:t>FPTAS for AVR Task DBF (extension of presented work)</a:t>
            </a:r>
          </a:p>
          <a:p>
            <a:pPr lvl="1"/>
            <a:r>
              <a:rPr lang="en-US" dirty="0"/>
              <a:t>The approximation algorithm for our AVR work</a:t>
            </a:r>
          </a:p>
          <a:p>
            <a:pPr lvl="1"/>
            <a:endParaRPr lang="en-US" dirty="0"/>
          </a:p>
          <a:p>
            <a:pPr lvl="1"/>
            <a:endParaRPr lang="en-US" dirty="0"/>
          </a:p>
          <a:p>
            <a:pPr lvl="1"/>
            <a:endParaRPr lang="en-US" dirty="0"/>
          </a:p>
          <a:p>
            <a:pPr lvl="1"/>
            <a:endParaRPr lang="en-US" dirty="0"/>
          </a:p>
          <a:p>
            <a:pPr marL="514350" indent="-514350">
              <a:buFont typeface="+mj-lt"/>
              <a:buAutoNum type="arabicPeriod" startAt="4"/>
            </a:pPr>
            <a:r>
              <a:rPr lang="en-US" dirty="0"/>
              <a:t>DBF of AVR Tasks in ICEs with Dynamic-Skip Fire</a:t>
            </a:r>
          </a:p>
          <a:p>
            <a:pPr lvl="1"/>
            <a:r>
              <a:rPr lang="en-US" dirty="0"/>
              <a:t>DBF for variable displacement approach common in modern ICEs</a:t>
            </a:r>
          </a:p>
        </p:txBody>
      </p:sp>
      <p:grpSp>
        <p:nvGrpSpPr>
          <p:cNvPr id="9" name="Group 8">
            <a:extLst>
              <a:ext uri="{FF2B5EF4-FFF2-40B4-BE49-F238E27FC236}">
                <a16:creationId xmlns:a16="http://schemas.microsoft.com/office/drawing/2014/main" id="{32F7B2CA-B00E-4BBE-926C-446E683D79B9}"/>
              </a:ext>
            </a:extLst>
          </p:cNvPr>
          <p:cNvGrpSpPr/>
          <p:nvPr/>
        </p:nvGrpSpPr>
        <p:grpSpPr>
          <a:xfrm>
            <a:off x="1976896" y="5558058"/>
            <a:ext cx="1827854" cy="656104"/>
            <a:chOff x="1976896" y="5558058"/>
            <a:chExt cx="1827854" cy="656104"/>
          </a:xfrm>
        </p:grpSpPr>
        <p:pic>
          <p:nvPicPr>
            <p:cNvPr id="10" name="Picture 9">
              <a:extLst>
                <a:ext uri="{FF2B5EF4-FFF2-40B4-BE49-F238E27FC236}">
                  <a16:creationId xmlns:a16="http://schemas.microsoft.com/office/drawing/2014/main" id="{23CC613F-9755-4E29-AAB2-CB1DDED65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896" y="5558058"/>
              <a:ext cx="492078" cy="656104"/>
            </a:xfrm>
            <a:prstGeom prst="rect">
              <a:avLst/>
            </a:prstGeom>
            <a:ln w="38100">
              <a:noFill/>
            </a:ln>
          </p:spPr>
        </p:pic>
        <p:pic>
          <p:nvPicPr>
            <p:cNvPr id="11" name="Picture 10">
              <a:extLst>
                <a:ext uri="{FF2B5EF4-FFF2-40B4-BE49-F238E27FC236}">
                  <a16:creationId xmlns:a16="http://schemas.microsoft.com/office/drawing/2014/main" id="{FCF4914D-DF32-42B7-8F67-B1368CF7A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155" y="5558058"/>
              <a:ext cx="492078" cy="656104"/>
            </a:xfrm>
            <a:prstGeom prst="rect">
              <a:avLst/>
            </a:prstGeom>
            <a:ln w="38100">
              <a:noFill/>
            </a:ln>
          </p:spPr>
        </p:pic>
        <p:pic>
          <p:nvPicPr>
            <p:cNvPr id="12" name="Picture 11">
              <a:extLst>
                <a:ext uri="{FF2B5EF4-FFF2-40B4-BE49-F238E27FC236}">
                  <a16:creationId xmlns:a16="http://schemas.microsoft.com/office/drawing/2014/main" id="{F7FC79F7-09AB-4F1D-BE85-944708967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413" y="5558058"/>
              <a:ext cx="492078" cy="656104"/>
            </a:xfrm>
            <a:prstGeom prst="rect">
              <a:avLst/>
            </a:prstGeom>
            <a:ln w="38100">
              <a:noFill/>
            </a:ln>
          </p:spPr>
        </p:pic>
        <p:pic>
          <p:nvPicPr>
            <p:cNvPr id="15" name="Picture 14">
              <a:extLst>
                <a:ext uri="{FF2B5EF4-FFF2-40B4-BE49-F238E27FC236}">
                  <a16:creationId xmlns:a16="http://schemas.microsoft.com/office/drawing/2014/main" id="{5476D525-F8C3-4388-88AC-A858E61F7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672" y="5558058"/>
              <a:ext cx="492078" cy="656104"/>
            </a:xfrm>
            <a:prstGeom prst="rect">
              <a:avLst/>
            </a:prstGeom>
            <a:ln w="38100">
              <a:noFill/>
            </a:ln>
          </p:spPr>
        </p:pic>
      </p:grpSp>
      <p:sp>
        <p:nvSpPr>
          <p:cNvPr id="16" name="Multiplication Sign 72">
            <a:extLst>
              <a:ext uri="{FF2B5EF4-FFF2-40B4-BE49-F238E27FC236}">
                <a16:creationId xmlns:a16="http://schemas.microsoft.com/office/drawing/2014/main" id="{5211DA58-7512-47A6-9832-DAF6F1219E98}"/>
              </a:ext>
            </a:extLst>
          </p:cNvPr>
          <p:cNvSpPr/>
          <p:nvPr/>
        </p:nvSpPr>
        <p:spPr>
          <a:xfrm>
            <a:off x="2417668" y="56378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Multiplication Sign 72">
            <a:extLst>
              <a:ext uri="{FF2B5EF4-FFF2-40B4-BE49-F238E27FC236}">
                <a16:creationId xmlns:a16="http://schemas.microsoft.com/office/drawing/2014/main" id="{2A1A86E5-C11D-4D87-827B-BB8A0B1B156E}"/>
              </a:ext>
            </a:extLst>
          </p:cNvPr>
          <p:cNvSpPr/>
          <p:nvPr/>
        </p:nvSpPr>
        <p:spPr>
          <a:xfrm>
            <a:off x="3312672" y="56378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Multiplication Sign 72">
            <a:extLst>
              <a:ext uri="{FF2B5EF4-FFF2-40B4-BE49-F238E27FC236}">
                <a16:creationId xmlns:a16="http://schemas.microsoft.com/office/drawing/2014/main" id="{3B0B6202-5A6E-4379-BAD3-316F72552FC5}"/>
              </a:ext>
            </a:extLst>
          </p:cNvPr>
          <p:cNvSpPr/>
          <p:nvPr/>
        </p:nvSpPr>
        <p:spPr>
          <a:xfrm>
            <a:off x="6917843" y="5695824"/>
            <a:ext cx="327508" cy="327508"/>
          </a:xfrm>
          <a:prstGeom prst="mathMultiply">
            <a:avLst>
              <a:gd name="adj1" fmla="val 18946"/>
            </a:avLst>
          </a:prstGeom>
          <a:solidFill>
            <a:schemeClr val="tx1"/>
          </a:solidFill>
          <a:ln w="28575">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131" name="Group 130">
            <a:extLst>
              <a:ext uri="{FF2B5EF4-FFF2-40B4-BE49-F238E27FC236}">
                <a16:creationId xmlns:a16="http://schemas.microsoft.com/office/drawing/2014/main" id="{994C6303-24FD-4B7B-8DE9-970C4A44E275}"/>
              </a:ext>
            </a:extLst>
          </p:cNvPr>
          <p:cNvGrpSpPr/>
          <p:nvPr/>
        </p:nvGrpSpPr>
        <p:grpSpPr>
          <a:xfrm>
            <a:off x="5087058" y="5428087"/>
            <a:ext cx="1651946" cy="999325"/>
            <a:chOff x="5087058" y="5428087"/>
            <a:chExt cx="1651946" cy="999325"/>
          </a:xfrm>
        </p:grpSpPr>
        <p:grpSp>
          <p:nvGrpSpPr>
            <p:cNvPr id="18" name="Group 17">
              <a:extLst>
                <a:ext uri="{FF2B5EF4-FFF2-40B4-BE49-F238E27FC236}">
                  <a16:creationId xmlns:a16="http://schemas.microsoft.com/office/drawing/2014/main" id="{44C0D57A-271D-49B5-A235-F1293E870299}"/>
                </a:ext>
              </a:extLst>
            </p:cNvPr>
            <p:cNvGrpSpPr/>
            <p:nvPr/>
          </p:nvGrpSpPr>
          <p:grpSpPr>
            <a:xfrm>
              <a:off x="5391038" y="5428087"/>
              <a:ext cx="1347966" cy="726781"/>
              <a:chOff x="1153888" y="1633370"/>
              <a:chExt cx="7589802" cy="4092184"/>
            </a:xfrm>
          </p:grpSpPr>
          <p:cxnSp>
            <p:nvCxnSpPr>
              <p:cNvPr id="19" name="Straight Connector 18">
                <a:extLst>
                  <a:ext uri="{FF2B5EF4-FFF2-40B4-BE49-F238E27FC236}">
                    <a16:creationId xmlns:a16="http://schemas.microsoft.com/office/drawing/2014/main" id="{8C2D9B6A-567A-43A5-8121-7EF293617AFB}"/>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9396E357-5A62-4576-9814-7243ECD18208}"/>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2CCF9DF-1430-4925-BE0E-B529BA3316D6}"/>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68A97D7-643C-4A1D-A9B4-3738E28BF3B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97A528DF-E2AE-4962-9BE8-DC467DC30C75}"/>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FD525C77-8F73-418B-9014-F18A3CC1A151}"/>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4DD15CF0-92B6-470F-B1F7-10A1BAD5BA5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DD2E62E5-7858-4B17-9D65-CF9062F605FC}"/>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9188A3CF-4D2D-48FC-A355-5DBBB6F4F0D4}"/>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952AC3EC-1438-41D3-8CD3-F5D137D4C93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E1BB0DB4-A421-4543-969B-2A3AAE22C94F}"/>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6231D6E2-FDE6-4F9B-A70C-D7D067FD474A}"/>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7ADA1B1A-D8BA-4D60-B12B-1A309FCD28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3FABC741-9C93-4B36-B8BC-4B7AF706ED65}"/>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C000DE26-418D-40E6-A8E8-A14640CCD456}"/>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E4D36E20-5BF7-405B-AB0E-9749958C9985}"/>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020873CA-2A36-4740-92F5-DC566FFD4658}"/>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259F689-C9BC-48BF-B299-836940CB7FDF}"/>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42CBA023-EE73-465F-954D-C270DDF5AA94}"/>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6006521-AE5E-43CB-AF6A-394A544132CB}"/>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E9576CE2-CABD-4116-97EE-ABEFBCE57816}"/>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D51A067E-942B-4B68-863E-5FEED606C6E1}"/>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422A695-BDA4-4355-AFB9-9A449ECD6B14}"/>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3DD42B04-8DC4-4A06-B995-8C2AFBE914E2}"/>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8BA2AA49-8520-43CC-84FF-CD2B0BDEE90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C30CEFF2-537E-4DB7-A9CA-763D1BEC9928}"/>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F4248AB7-37AD-4CB1-B413-8A55F7D8475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457E784-462D-45EF-8E91-6507878653C2}"/>
                    </a:ext>
                  </a:extLst>
                </p:cNvPr>
                <p:cNvSpPr txBox="1"/>
                <p:nvPr/>
              </p:nvSpPr>
              <p:spPr>
                <a:xfrm>
                  <a:off x="5844863" y="6150413"/>
                  <a:ext cx="2246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p:sp>
              <p:nvSpPr>
                <p:cNvPr id="63" name="TextBox 62">
                  <a:extLst>
                    <a:ext uri="{FF2B5EF4-FFF2-40B4-BE49-F238E27FC236}">
                      <a16:creationId xmlns:a16="http://schemas.microsoft.com/office/drawing/2014/main" id="{F457E784-462D-45EF-8E91-6507878653C2}"/>
                    </a:ext>
                  </a:extLst>
                </p:cNvPr>
                <p:cNvSpPr txBox="1">
                  <a:spLocks noRot="1" noChangeAspect="1" noMove="1" noResize="1" noEditPoints="1" noAdjustHandles="1" noChangeArrowheads="1" noChangeShapeType="1" noTextEdit="1"/>
                </p:cNvSpPr>
                <p:nvPr/>
              </p:nvSpPr>
              <p:spPr>
                <a:xfrm>
                  <a:off x="5844863" y="6150413"/>
                  <a:ext cx="224677" cy="276999"/>
                </a:xfrm>
                <a:prstGeom prst="rect">
                  <a:avLst/>
                </a:prstGeom>
                <a:blipFill>
                  <a:blip r:embed="rId3"/>
                  <a:stretch>
                    <a:fillRect l="-16216" r="-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959F317F-0A00-4AB9-B6E8-AE05E8EC06BD}"/>
                    </a:ext>
                  </a:extLst>
                </p:cNvPr>
                <p:cNvSpPr txBox="1"/>
                <p:nvPr/>
              </p:nvSpPr>
              <p:spPr>
                <a:xfrm>
                  <a:off x="5087058" y="5643694"/>
                  <a:ext cx="16600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p:sp>
              <p:nvSpPr>
                <p:cNvPr id="64" name="TextBox 63">
                  <a:extLst>
                    <a:ext uri="{FF2B5EF4-FFF2-40B4-BE49-F238E27FC236}">
                      <a16:creationId xmlns:a16="http://schemas.microsoft.com/office/drawing/2014/main" id="{959F317F-0A00-4AB9-B6E8-AE05E8EC06BD}"/>
                    </a:ext>
                  </a:extLst>
                </p:cNvPr>
                <p:cNvSpPr txBox="1">
                  <a:spLocks noRot="1" noChangeAspect="1" noMove="1" noResize="1" noEditPoints="1" noAdjustHandles="1" noChangeArrowheads="1" noChangeShapeType="1" noTextEdit="1"/>
                </p:cNvSpPr>
                <p:nvPr/>
              </p:nvSpPr>
              <p:spPr>
                <a:xfrm>
                  <a:off x="5087058" y="5643694"/>
                  <a:ext cx="166007" cy="276999"/>
                </a:xfrm>
                <a:prstGeom prst="rect">
                  <a:avLst/>
                </a:prstGeom>
                <a:blipFill>
                  <a:blip r:embed="rId4"/>
                  <a:stretch>
                    <a:fillRect l="-21429" r="-10714"/>
                  </a:stretch>
                </a:blipFill>
              </p:spPr>
              <p:txBody>
                <a:bodyPr/>
                <a:lstStyle/>
                <a:p>
                  <a:r>
                    <a:rPr lang="en-US">
                      <a:noFill/>
                    </a:rPr>
                    <a:t> </a:t>
                  </a:r>
                </a:p>
              </p:txBody>
            </p:sp>
          </mc:Fallback>
        </mc:AlternateContent>
      </p:grpSp>
      <p:grpSp>
        <p:nvGrpSpPr>
          <p:cNvPr id="132" name="Group 131">
            <a:extLst>
              <a:ext uri="{FF2B5EF4-FFF2-40B4-BE49-F238E27FC236}">
                <a16:creationId xmlns:a16="http://schemas.microsoft.com/office/drawing/2014/main" id="{74CB6269-BAD3-4458-8C1F-F98A626D9405}"/>
              </a:ext>
            </a:extLst>
          </p:cNvPr>
          <p:cNvGrpSpPr/>
          <p:nvPr/>
        </p:nvGrpSpPr>
        <p:grpSpPr>
          <a:xfrm>
            <a:off x="7382485" y="5375864"/>
            <a:ext cx="1734578" cy="1082540"/>
            <a:chOff x="7382485" y="5375864"/>
            <a:chExt cx="1734578" cy="1082540"/>
          </a:xfrm>
        </p:grpSpPr>
        <p:grpSp>
          <p:nvGrpSpPr>
            <p:cNvPr id="46" name="Group 45">
              <a:extLst>
                <a:ext uri="{FF2B5EF4-FFF2-40B4-BE49-F238E27FC236}">
                  <a16:creationId xmlns:a16="http://schemas.microsoft.com/office/drawing/2014/main" id="{658A01B6-7CDE-466D-AB5C-5520D2648BAF}"/>
                </a:ext>
              </a:extLst>
            </p:cNvPr>
            <p:cNvGrpSpPr/>
            <p:nvPr/>
          </p:nvGrpSpPr>
          <p:grpSpPr>
            <a:xfrm>
              <a:off x="7769097" y="5428087"/>
              <a:ext cx="1347966" cy="726197"/>
              <a:chOff x="1153888" y="1633370"/>
              <a:chExt cx="7589802" cy="4088893"/>
            </a:xfrm>
          </p:grpSpPr>
          <p:cxnSp>
            <p:nvCxnSpPr>
              <p:cNvPr id="47" name="Straight Connector 46">
                <a:extLst>
                  <a:ext uri="{FF2B5EF4-FFF2-40B4-BE49-F238E27FC236}">
                    <a16:creationId xmlns:a16="http://schemas.microsoft.com/office/drawing/2014/main" id="{27E9C106-A046-494F-8850-E4C8202F4110}"/>
                  </a:ext>
                </a:extLst>
              </p:cNvPr>
              <p:cNvCxnSpPr>
                <a:cxnSpLocks/>
              </p:cNvCxnSpPr>
              <p:nvPr/>
            </p:nvCxnSpPr>
            <p:spPr>
              <a:xfrm>
                <a:off x="1656781" y="5039380"/>
                <a:ext cx="1567739"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E8E5A9B6-8B8D-4DD5-B5F1-C6D3D1BF99E9}"/>
                  </a:ext>
                </a:extLst>
              </p:cNvPr>
              <p:cNvCxnSpPr>
                <a:cxnSpLocks/>
              </p:cNvCxnSpPr>
              <p:nvPr/>
            </p:nvCxnSpPr>
            <p:spPr>
              <a:xfrm>
                <a:off x="3224520" y="4356754"/>
                <a:ext cx="1033320"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5223AB34-CF64-4529-9867-FC8FC4D57377}"/>
                  </a:ext>
                </a:extLst>
              </p:cNvPr>
              <p:cNvCxnSpPr>
                <a:cxnSpLocks/>
              </p:cNvCxnSpPr>
              <p:nvPr/>
            </p:nvCxnSpPr>
            <p:spPr>
              <a:xfrm>
                <a:off x="4257841" y="3748771"/>
                <a:ext cx="1609501" cy="0"/>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857DE750-7251-454B-888A-14010C5620DE}"/>
                  </a:ext>
                </a:extLst>
              </p:cNvPr>
              <p:cNvCxnSpPr>
                <a:cxnSpLocks/>
              </p:cNvCxnSpPr>
              <p:nvPr/>
            </p:nvCxnSpPr>
            <p:spPr>
              <a:xfrm>
                <a:off x="5867341" y="3140878"/>
                <a:ext cx="2171639" cy="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77363BE2-23C1-47AF-8606-CF4F58F02AA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9727999E-A6EB-45B9-8761-52D3A9EF9E8B}"/>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775F3E8A-A73C-4B22-A5B2-D82B9000908E}"/>
                  </a:ext>
                </a:extLst>
              </p:cNvPr>
              <p:cNvCxnSpPr>
                <a:cxnSpLocks/>
              </p:cNvCxnSpPr>
              <p:nvPr/>
            </p:nvCxnSpPr>
            <p:spPr>
              <a:xfrm>
                <a:off x="8038981" y="3140879"/>
                <a:ext cx="0" cy="258138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8B40EE3C-64E3-4E98-B6D2-D9A85E6EC43F}"/>
                  </a:ext>
                </a:extLst>
              </p:cNvPr>
              <p:cNvCxnSpPr>
                <a:cxnSpLocks/>
              </p:cNvCxnSpPr>
              <p:nvPr/>
            </p:nvCxnSpPr>
            <p:spPr>
              <a:xfrm>
                <a:off x="3232516" y="4431565"/>
                <a:ext cx="0" cy="129069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F7AEF48A-08C6-42A8-8CE8-D7BE410330D1}"/>
                  </a:ext>
                </a:extLst>
              </p:cNvPr>
              <p:cNvCxnSpPr/>
              <p:nvPr/>
            </p:nvCxnSpPr>
            <p:spPr>
              <a:xfrm>
                <a:off x="4271810" y="3748776"/>
                <a:ext cx="0" cy="197348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C728698D-7FC7-41B9-9EDE-68B10A62B7C5}"/>
                  </a:ext>
                </a:extLst>
              </p:cNvPr>
              <p:cNvCxnSpPr>
                <a:cxnSpLocks/>
              </p:cNvCxnSpPr>
              <p:nvPr/>
            </p:nvCxnSpPr>
            <p:spPr>
              <a:xfrm>
                <a:off x="5867341" y="3145608"/>
                <a:ext cx="0" cy="257665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758EF266-E371-4E28-951D-ED4711B614C3}"/>
                  </a:ext>
                </a:extLst>
              </p:cNvPr>
              <p:cNvCxnSpPr>
                <a:cxnSpLocks/>
              </p:cNvCxnSpPr>
              <p:nvPr/>
            </p:nvCxnSpPr>
            <p:spPr>
              <a:xfrm>
                <a:off x="1159265" y="3140879"/>
                <a:ext cx="470807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86D83714-A1BC-46C6-95E1-30ACC4AD89F0}"/>
                  </a:ext>
                </a:extLst>
              </p:cNvPr>
              <p:cNvCxnSpPr>
                <a:cxnSpLocks/>
              </p:cNvCxnSpPr>
              <p:nvPr/>
            </p:nvCxnSpPr>
            <p:spPr>
              <a:xfrm>
                <a:off x="1159265" y="3755262"/>
                <a:ext cx="305768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CFEEFECC-6FDC-47CA-BF01-7C24873480EA}"/>
                  </a:ext>
                </a:extLst>
              </p:cNvPr>
              <p:cNvCxnSpPr>
                <a:cxnSpLocks/>
              </p:cNvCxnSpPr>
              <p:nvPr/>
            </p:nvCxnSpPr>
            <p:spPr>
              <a:xfrm>
                <a:off x="1181979" y="4356752"/>
                <a:ext cx="2042542"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DB4FA30E-9302-4A31-A9B9-71521CA4A029}"/>
                  </a:ext>
                </a:extLst>
              </p:cNvPr>
              <p:cNvCxnSpPr>
                <a:cxnSpLocks/>
              </p:cNvCxnSpPr>
              <p:nvPr/>
            </p:nvCxnSpPr>
            <p:spPr>
              <a:xfrm>
                <a:off x="1153888" y="5100954"/>
                <a:ext cx="502893"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12132C37-730E-4D59-95D8-55C6ABE3A451}"/>
                    </a:ext>
                  </a:extLst>
                </p:cNvPr>
                <p:cNvSpPr txBox="1"/>
                <p:nvPr/>
              </p:nvSpPr>
              <p:spPr>
                <a:xfrm rot="16200000">
                  <a:off x="7114656" y="5643693"/>
                  <a:ext cx="81265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𝑡𝑎𝑠𝑘𝑠</m:t>
                        </m:r>
                      </m:oMath>
                    </m:oMathPara>
                  </a14:m>
                  <a:endParaRPr lang="en-US" dirty="0"/>
                </a:p>
              </p:txBody>
            </p:sp>
          </mc:Choice>
          <mc:Fallback>
            <p:sp>
              <p:nvSpPr>
                <p:cNvPr id="62" name="TextBox 61">
                  <a:extLst>
                    <a:ext uri="{FF2B5EF4-FFF2-40B4-BE49-F238E27FC236}">
                      <a16:creationId xmlns:a16="http://schemas.microsoft.com/office/drawing/2014/main" id="{12132C37-730E-4D59-95D8-55C6ABE3A451}"/>
                    </a:ext>
                  </a:extLst>
                </p:cNvPr>
                <p:cNvSpPr txBox="1">
                  <a:spLocks noRot="1" noChangeAspect="1" noMove="1" noResize="1" noEditPoints="1" noAdjustHandles="1" noChangeArrowheads="1" noChangeShapeType="1" noTextEdit="1"/>
                </p:cNvSpPr>
                <p:nvPr/>
              </p:nvSpPr>
              <p:spPr>
                <a:xfrm rot="16200000">
                  <a:off x="7114656" y="5643693"/>
                  <a:ext cx="812658" cy="276999"/>
                </a:xfrm>
                <a:prstGeom prst="rect">
                  <a:avLst/>
                </a:prstGeom>
                <a:blipFill>
                  <a:blip r:embed="rId5"/>
                  <a:stretch>
                    <a:fillRect t="-6767" r="-8889" b="-67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85E14855-616C-4221-A7E2-8C0C5CD9023A}"/>
                    </a:ext>
                  </a:extLst>
                </p:cNvPr>
                <p:cNvSpPr txBox="1"/>
                <p:nvPr/>
              </p:nvSpPr>
              <p:spPr>
                <a:xfrm>
                  <a:off x="8302966" y="6181405"/>
                  <a:ext cx="2246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p:sp>
              <p:nvSpPr>
                <p:cNvPr id="65" name="TextBox 64">
                  <a:extLst>
                    <a:ext uri="{FF2B5EF4-FFF2-40B4-BE49-F238E27FC236}">
                      <a16:creationId xmlns:a16="http://schemas.microsoft.com/office/drawing/2014/main" id="{85E14855-616C-4221-A7E2-8C0C5CD9023A}"/>
                    </a:ext>
                  </a:extLst>
                </p:cNvPr>
                <p:cNvSpPr txBox="1">
                  <a:spLocks noRot="1" noChangeAspect="1" noMove="1" noResize="1" noEditPoints="1" noAdjustHandles="1" noChangeArrowheads="1" noChangeShapeType="1" noTextEdit="1"/>
                </p:cNvSpPr>
                <p:nvPr/>
              </p:nvSpPr>
              <p:spPr>
                <a:xfrm>
                  <a:off x="8302966" y="6181405"/>
                  <a:ext cx="224677" cy="276999"/>
                </a:xfrm>
                <a:prstGeom prst="rect">
                  <a:avLst/>
                </a:prstGeom>
                <a:blipFill>
                  <a:blip r:embed="rId6"/>
                  <a:stretch>
                    <a:fillRect l="-16216" r="-13514"/>
                  </a:stretch>
                </a:blipFill>
              </p:spPr>
              <p:txBody>
                <a:bodyPr/>
                <a:lstStyle/>
                <a:p>
                  <a:r>
                    <a:rPr lang="en-US">
                      <a:noFill/>
                    </a:rPr>
                    <a:t> </a:t>
                  </a:r>
                </a:p>
              </p:txBody>
            </p:sp>
          </mc:Fallback>
        </mc:AlternateContent>
      </p:grpSp>
      <p:sp>
        <p:nvSpPr>
          <p:cNvPr id="66" name="Rectangle 65">
            <a:extLst>
              <a:ext uri="{FF2B5EF4-FFF2-40B4-BE49-F238E27FC236}">
                <a16:creationId xmlns:a16="http://schemas.microsoft.com/office/drawing/2014/main" id="{D2364EFA-3A37-4F67-849C-057B85814C35}"/>
              </a:ext>
            </a:extLst>
          </p:cNvPr>
          <p:cNvSpPr/>
          <p:nvPr/>
        </p:nvSpPr>
        <p:spPr>
          <a:xfrm>
            <a:off x="10760177" y="1996993"/>
            <a:ext cx="900881"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FPTAS</a:t>
            </a:r>
          </a:p>
        </p:txBody>
      </p:sp>
      <p:sp>
        <p:nvSpPr>
          <p:cNvPr id="67" name="Rectangle 66">
            <a:extLst>
              <a:ext uri="{FF2B5EF4-FFF2-40B4-BE49-F238E27FC236}">
                <a16:creationId xmlns:a16="http://schemas.microsoft.com/office/drawing/2014/main" id="{EB1EE272-2179-474C-B28A-039FD0B4AE9C}"/>
              </a:ext>
            </a:extLst>
          </p:cNvPr>
          <p:cNvSpPr/>
          <p:nvPr/>
        </p:nvSpPr>
        <p:spPr>
          <a:xfrm>
            <a:off x="10760176" y="4518967"/>
            <a:ext cx="900881"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DSF</a:t>
            </a:r>
          </a:p>
        </p:txBody>
      </p:sp>
      <p:grpSp>
        <p:nvGrpSpPr>
          <p:cNvPr id="68" name="Group 67">
            <a:extLst>
              <a:ext uri="{FF2B5EF4-FFF2-40B4-BE49-F238E27FC236}">
                <a16:creationId xmlns:a16="http://schemas.microsoft.com/office/drawing/2014/main" id="{F763685A-F70E-47D1-B186-B0BFDAA4A4FA}"/>
              </a:ext>
            </a:extLst>
          </p:cNvPr>
          <p:cNvGrpSpPr/>
          <p:nvPr/>
        </p:nvGrpSpPr>
        <p:grpSpPr>
          <a:xfrm>
            <a:off x="8149683" y="2796699"/>
            <a:ext cx="1095693" cy="1289802"/>
            <a:chOff x="3641377" y="517405"/>
            <a:chExt cx="4836784" cy="5693654"/>
          </a:xfrm>
        </p:grpSpPr>
        <p:sp>
          <p:nvSpPr>
            <p:cNvPr id="69" name="Oval 68">
              <a:extLst>
                <a:ext uri="{FF2B5EF4-FFF2-40B4-BE49-F238E27FC236}">
                  <a16:creationId xmlns:a16="http://schemas.microsoft.com/office/drawing/2014/main" id="{68F85F6F-DF91-45D1-8D6B-196206DD4C7A}"/>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70" name="Straight Arrow Connector 69">
              <a:extLst>
                <a:ext uri="{FF2B5EF4-FFF2-40B4-BE49-F238E27FC236}">
                  <a16:creationId xmlns:a16="http://schemas.microsoft.com/office/drawing/2014/main" id="{887E097D-421D-46C7-87D9-F308523B52FB}"/>
                </a:ext>
              </a:extLst>
            </p:cNvPr>
            <p:cNvCxnSpPr>
              <a:stCxn id="86" idx="5"/>
              <a:endCxn id="69"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F9743B97-3B82-4B6B-911D-A0C8D6F2E278}"/>
                </a:ext>
              </a:extLst>
            </p:cNvPr>
            <p:cNvCxnSpPr>
              <a:stCxn id="86" idx="3"/>
              <a:endCxn id="85"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3147AFF4-E5CF-4904-AAC7-3B5FECA21ED7}"/>
                </a:ext>
              </a:extLst>
            </p:cNvPr>
            <p:cNvCxnSpPr>
              <a:stCxn id="85" idx="4"/>
              <a:endCxn id="82"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23BB2AC9-759C-4CA4-B2D6-7EA5B0FFFF1E}"/>
                </a:ext>
              </a:extLst>
            </p:cNvPr>
            <p:cNvCxnSpPr>
              <a:stCxn id="82" idx="4"/>
              <a:endCxn id="84"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90947FDF-066F-4FDF-95F0-94ACF6A0B575}"/>
                </a:ext>
              </a:extLst>
            </p:cNvPr>
            <p:cNvCxnSpPr>
              <a:stCxn id="69" idx="4"/>
              <a:endCxn id="83"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D793722A-6B4C-4DB3-B487-E8DFAAAFB94B}"/>
                </a:ext>
              </a:extLst>
            </p:cNvPr>
            <p:cNvCxnSpPr>
              <a:stCxn id="83"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448E1B6A-5A40-411E-8DC0-480A273E0A10}"/>
                </a:ext>
              </a:extLst>
            </p:cNvPr>
            <p:cNvCxnSpPr>
              <a:stCxn id="87" idx="5"/>
              <a:endCxn id="88"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AB643098-7DFC-4C2E-A257-1AAFB7097273}"/>
                </a:ext>
              </a:extLst>
            </p:cNvPr>
            <p:cNvCxnSpPr>
              <a:stCxn id="87" idx="3"/>
              <a:endCxn id="89"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0AF4F696-7BC0-4104-B5D0-B614B08AF595}"/>
                </a:ext>
              </a:extLst>
            </p:cNvPr>
            <p:cNvCxnSpPr>
              <a:stCxn id="89" idx="4"/>
              <a:endCxn id="90"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A0169CF6-EB6A-45B5-BE70-5B645D92D2B9}"/>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Connector 79">
              <a:extLst>
                <a:ext uri="{FF2B5EF4-FFF2-40B4-BE49-F238E27FC236}">
                  <a16:creationId xmlns:a16="http://schemas.microsoft.com/office/drawing/2014/main" id="{DFDE94BC-FE4C-4920-AD04-1ABD3A3EB281}"/>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A4093C33-DD12-4019-8A66-CC463A37D40A}"/>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2" name="Oval 81">
              <a:extLst>
                <a:ext uri="{FF2B5EF4-FFF2-40B4-BE49-F238E27FC236}">
                  <a16:creationId xmlns:a16="http://schemas.microsoft.com/office/drawing/2014/main" id="{06C3F58B-E9CC-4365-BD0D-821E233E5B74}"/>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3" name="Oval 82">
              <a:extLst>
                <a:ext uri="{FF2B5EF4-FFF2-40B4-BE49-F238E27FC236}">
                  <a16:creationId xmlns:a16="http://schemas.microsoft.com/office/drawing/2014/main" id="{655A33C3-4785-4ECB-B846-DE5FD9BF4B23}"/>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4" name="Oval 83">
              <a:extLst>
                <a:ext uri="{FF2B5EF4-FFF2-40B4-BE49-F238E27FC236}">
                  <a16:creationId xmlns:a16="http://schemas.microsoft.com/office/drawing/2014/main" id="{E0EB63AF-503E-4F35-B1D1-F529427506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5" name="Oval 84">
              <a:extLst>
                <a:ext uri="{FF2B5EF4-FFF2-40B4-BE49-F238E27FC236}">
                  <a16:creationId xmlns:a16="http://schemas.microsoft.com/office/drawing/2014/main" id="{E9D1A3E4-E1EE-403B-86C5-6A7C79A2BF77}"/>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6" name="Oval 85">
              <a:extLst>
                <a:ext uri="{FF2B5EF4-FFF2-40B4-BE49-F238E27FC236}">
                  <a16:creationId xmlns:a16="http://schemas.microsoft.com/office/drawing/2014/main" id="{2C8514D1-003D-47E7-926B-EAE9B0022E37}"/>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7" name="Oval 86">
              <a:extLst>
                <a:ext uri="{FF2B5EF4-FFF2-40B4-BE49-F238E27FC236}">
                  <a16:creationId xmlns:a16="http://schemas.microsoft.com/office/drawing/2014/main" id="{9138B561-017B-4B21-AA30-B740541B4AB8}"/>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8" name="Oval 87">
              <a:extLst>
                <a:ext uri="{FF2B5EF4-FFF2-40B4-BE49-F238E27FC236}">
                  <a16:creationId xmlns:a16="http://schemas.microsoft.com/office/drawing/2014/main" id="{4FF1F6FB-D908-4012-B8EE-5C5E6F236512}"/>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89" name="Oval 88">
              <a:extLst>
                <a:ext uri="{FF2B5EF4-FFF2-40B4-BE49-F238E27FC236}">
                  <a16:creationId xmlns:a16="http://schemas.microsoft.com/office/drawing/2014/main" id="{5FABF52D-88B1-4852-9AE6-2C25A3039C7C}"/>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0" name="Oval 89">
              <a:extLst>
                <a:ext uri="{FF2B5EF4-FFF2-40B4-BE49-F238E27FC236}">
                  <a16:creationId xmlns:a16="http://schemas.microsoft.com/office/drawing/2014/main" id="{B0D45974-D2ED-4B16-B910-5E9AA59E2E5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91" name="Rectangle 90">
            <a:extLst>
              <a:ext uri="{FF2B5EF4-FFF2-40B4-BE49-F238E27FC236}">
                <a16:creationId xmlns:a16="http://schemas.microsoft.com/office/drawing/2014/main" id="{485D21A9-93BB-48E0-BD9B-8EB689DC3224}"/>
              </a:ext>
            </a:extLst>
          </p:cNvPr>
          <p:cNvSpPr/>
          <p:nvPr/>
        </p:nvSpPr>
        <p:spPr>
          <a:xfrm>
            <a:off x="7423659" y="3015793"/>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92" name="Group 91">
            <a:extLst>
              <a:ext uri="{FF2B5EF4-FFF2-40B4-BE49-F238E27FC236}">
                <a16:creationId xmlns:a16="http://schemas.microsoft.com/office/drawing/2014/main" id="{AC0D5342-B297-41D4-8F90-B32B3A14822B}"/>
              </a:ext>
            </a:extLst>
          </p:cNvPr>
          <p:cNvGrpSpPr/>
          <p:nvPr/>
        </p:nvGrpSpPr>
        <p:grpSpPr>
          <a:xfrm>
            <a:off x="2208480" y="3139608"/>
            <a:ext cx="3391898" cy="704286"/>
            <a:chOff x="7154339" y="1774105"/>
            <a:chExt cx="1688431" cy="350582"/>
          </a:xfrm>
        </p:grpSpPr>
        <p:grpSp>
          <p:nvGrpSpPr>
            <p:cNvPr id="93" name="Group 92">
              <a:extLst>
                <a:ext uri="{FF2B5EF4-FFF2-40B4-BE49-F238E27FC236}">
                  <a16:creationId xmlns:a16="http://schemas.microsoft.com/office/drawing/2014/main" id="{E9A34DC2-9656-4B29-8BE1-288307997A3C}"/>
                </a:ext>
              </a:extLst>
            </p:cNvPr>
            <p:cNvGrpSpPr/>
            <p:nvPr/>
          </p:nvGrpSpPr>
          <p:grpSpPr>
            <a:xfrm>
              <a:off x="7945110" y="1774105"/>
              <a:ext cx="288265" cy="335693"/>
              <a:chOff x="6457950" y="2936143"/>
              <a:chExt cx="1963444" cy="2286488"/>
            </a:xfrm>
          </p:grpSpPr>
          <p:sp>
            <p:nvSpPr>
              <p:cNvPr id="125" name="Rectangle: Rounded Corners 3">
                <a:extLst>
                  <a:ext uri="{FF2B5EF4-FFF2-40B4-BE49-F238E27FC236}">
                    <a16:creationId xmlns:a16="http://schemas.microsoft.com/office/drawing/2014/main" id="{75843C40-831C-4079-8BC4-4E550993838F}"/>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6">
                <a:extLst>
                  <a:ext uri="{FF2B5EF4-FFF2-40B4-BE49-F238E27FC236}">
                    <a16:creationId xmlns:a16="http://schemas.microsoft.com/office/drawing/2014/main" id="{FCA13409-9AA5-46D3-BEB5-94862CA851BE}"/>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8E43502-FBF9-4C2A-BF62-57B399E949C2}"/>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9D0CB27-6A69-443B-BA95-062AE9DC2AE4}"/>
                </a:ext>
              </a:extLst>
            </p:cNvPr>
            <p:cNvGrpSpPr/>
            <p:nvPr/>
          </p:nvGrpSpPr>
          <p:grpSpPr>
            <a:xfrm>
              <a:off x="7154339" y="1798773"/>
              <a:ext cx="478303" cy="257886"/>
              <a:chOff x="1153888" y="1633370"/>
              <a:chExt cx="7589802" cy="4092184"/>
            </a:xfrm>
          </p:grpSpPr>
          <p:cxnSp>
            <p:nvCxnSpPr>
              <p:cNvPr id="98" name="Straight Connector 97">
                <a:extLst>
                  <a:ext uri="{FF2B5EF4-FFF2-40B4-BE49-F238E27FC236}">
                    <a16:creationId xmlns:a16="http://schemas.microsoft.com/office/drawing/2014/main" id="{A25BB3F9-389D-4411-BFD1-1976CD7C0E0F}"/>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F98775B-3595-4ACA-9EA4-1FC55D5515A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B32560DC-413E-402E-97D3-E4AE5E744512}"/>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a:extLst>
                  <a:ext uri="{FF2B5EF4-FFF2-40B4-BE49-F238E27FC236}">
                    <a16:creationId xmlns:a16="http://schemas.microsoft.com/office/drawing/2014/main" id="{ADEB89A8-7363-4E67-B108-9539443B7DAE}"/>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a:extLst>
                  <a:ext uri="{FF2B5EF4-FFF2-40B4-BE49-F238E27FC236}">
                    <a16:creationId xmlns:a16="http://schemas.microsoft.com/office/drawing/2014/main" id="{C99AB984-4AC7-4590-B664-A3F4E1892EE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a:extLst>
                  <a:ext uri="{FF2B5EF4-FFF2-40B4-BE49-F238E27FC236}">
                    <a16:creationId xmlns:a16="http://schemas.microsoft.com/office/drawing/2014/main" id="{DF81C5E9-00FA-46D9-8121-99F400221808}"/>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a:extLst>
                  <a:ext uri="{FF2B5EF4-FFF2-40B4-BE49-F238E27FC236}">
                    <a16:creationId xmlns:a16="http://schemas.microsoft.com/office/drawing/2014/main" id="{FFCECB60-DF60-4496-A837-209597BA5262}"/>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9A628742-6707-4A5C-B3EF-09BD801A2A3D}"/>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4DED4560-67EA-49AC-9E70-D4CCA60322D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id="{101503D3-C028-40F4-AE71-30F14110F674}"/>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E031151B-DE4F-4748-998C-89B89FB4FFF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1D14DFB0-0119-437A-A4BC-76B704CD17EA}"/>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193C1D8D-8A3D-4D73-AAEB-EAEC5F5C9F38}"/>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92320AD4-6F3A-4AB9-9B50-35EDEA9EB63A}"/>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Straight Connector 111">
                <a:extLst>
                  <a:ext uri="{FF2B5EF4-FFF2-40B4-BE49-F238E27FC236}">
                    <a16:creationId xmlns:a16="http://schemas.microsoft.com/office/drawing/2014/main" id="{2CFF6984-34E2-4720-8296-AF59DBAC235A}"/>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A4724ACD-2095-4314-B5D8-E404E449CDA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Straight Connector 113">
                <a:extLst>
                  <a:ext uri="{FF2B5EF4-FFF2-40B4-BE49-F238E27FC236}">
                    <a16:creationId xmlns:a16="http://schemas.microsoft.com/office/drawing/2014/main" id="{CE3BC2B5-9BA8-4AEA-9B6E-3062635A91E7}"/>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Connector 114">
                <a:extLst>
                  <a:ext uri="{FF2B5EF4-FFF2-40B4-BE49-F238E27FC236}">
                    <a16:creationId xmlns:a16="http://schemas.microsoft.com/office/drawing/2014/main" id="{FEE16926-36FF-48BF-867D-DB17113763F6}"/>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Straight Connector 115">
                <a:extLst>
                  <a:ext uri="{FF2B5EF4-FFF2-40B4-BE49-F238E27FC236}">
                    <a16:creationId xmlns:a16="http://schemas.microsoft.com/office/drawing/2014/main" id="{7D33A574-59E3-4004-B16A-9C6B8355740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Connector 116">
                <a:extLst>
                  <a:ext uri="{FF2B5EF4-FFF2-40B4-BE49-F238E27FC236}">
                    <a16:creationId xmlns:a16="http://schemas.microsoft.com/office/drawing/2014/main" id="{EFDA1EB4-515F-4CAA-883A-0E274C1394AC}"/>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8" name="Straight Connector 117">
                <a:extLst>
                  <a:ext uri="{FF2B5EF4-FFF2-40B4-BE49-F238E27FC236}">
                    <a16:creationId xmlns:a16="http://schemas.microsoft.com/office/drawing/2014/main" id="{19AADA52-BA15-4C2C-A248-BC8308DE8D26}"/>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Connector 118">
                <a:extLst>
                  <a:ext uri="{FF2B5EF4-FFF2-40B4-BE49-F238E27FC236}">
                    <a16:creationId xmlns:a16="http://schemas.microsoft.com/office/drawing/2014/main" id="{A53B0C42-236F-4612-8B1F-9F145F868D86}"/>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a:extLst>
                  <a:ext uri="{FF2B5EF4-FFF2-40B4-BE49-F238E27FC236}">
                    <a16:creationId xmlns:a16="http://schemas.microsoft.com/office/drawing/2014/main" id="{CA0C8F83-B27E-4126-BCC2-F2531D74A3F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a:extLst>
                  <a:ext uri="{FF2B5EF4-FFF2-40B4-BE49-F238E27FC236}">
                    <a16:creationId xmlns:a16="http://schemas.microsoft.com/office/drawing/2014/main" id="{CE91BBDE-F78C-41A3-A4A5-F3E1B58D1A37}"/>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a:extLst>
                  <a:ext uri="{FF2B5EF4-FFF2-40B4-BE49-F238E27FC236}">
                    <a16:creationId xmlns:a16="http://schemas.microsoft.com/office/drawing/2014/main" id="{92D1609A-A82E-4FA2-9201-41637D7A493F}"/>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574B1F5-7FA7-4CB1-97EE-B3D40EE91CEC}"/>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a:extLst>
                  <a:ext uri="{FF2B5EF4-FFF2-40B4-BE49-F238E27FC236}">
                    <a16:creationId xmlns:a16="http://schemas.microsoft.com/office/drawing/2014/main" id="{FB14D57E-1957-4A5D-A9E7-5CD85039FFD8}"/>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5" name="Rectangle 94">
              <a:extLst>
                <a:ext uri="{FF2B5EF4-FFF2-40B4-BE49-F238E27FC236}">
                  <a16:creationId xmlns:a16="http://schemas.microsoft.com/office/drawing/2014/main" id="{6EEFDED7-2D09-4D5D-A3D7-357B776C98B9}"/>
                </a:ext>
              </a:extLst>
            </p:cNvPr>
            <p:cNvSpPr/>
            <p:nvPr/>
          </p:nvSpPr>
          <p:spPr>
            <a:xfrm>
              <a:off x="7585416" y="1846925"/>
              <a:ext cx="289017" cy="229809"/>
            </a:xfrm>
            <a:prstGeom prst="rect">
              <a:avLst/>
            </a:prstGeom>
          </p:spPr>
          <p:txBody>
            <a:bodyPr wrap="none">
              <a:spAutoFit/>
            </a:bodyPr>
            <a:lstStyle/>
            <a:p>
              <a:r>
                <a:rPr lang="en-US" sz="2400" dirty="0"/>
                <a:t>↔</a:t>
              </a:r>
            </a:p>
          </p:txBody>
        </p:sp>
        <p:pic>
          <p:nvPicPr>
            <p:cNvPr id="96" name="Picture 95">
              <a:extLst>
                <a:ext uri="{FF2B5EF4-FFF2-40B4-BE49-F238E27FC236}">
                  <a16:creationId xmlns:a16="http://schemas.microsoft.com/office/drawing/2014/main" id="{9B59D3DA-0154-4FC8-9C37-CE11B0C2DF18}"/>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97" name="Picture 96">
              <a:extLst>
                <a:ext uri="{FF2B5EF4-FFF2-40B4-BE49-F238E27FC236}">
                  <a16:creationId xmlns:a16="http://schemas.microsoft.com/office/drawing/2014/main" id="{B272A88C-6BA6-47E6-BD5E-0A583A05FC50}"/>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sp>
        <p:nvSpPr>
          <p:cNvPr id="3" name="Arrow: Right 2">
            <a:extLst>
              <a:ext uri="{FF2B5EF4-FFF2-40B4-BE49-F238E27FC236}">
                <a16:creationId xmlns:a16="http://schemas.microsoft.com/office/drawing/2014/main" id="{4D1003E2-4A8A-48AA-B0CF-C1CD8E2BF9EF}"/>
              </a:ext>
            </a:extLst>
          </p:cNvPr>
          <p:cNvSpPr/>
          <p:nvPr/>
        </p:nvSpPr>
        <p:spPr>
          <a:xfrm>
            <a:off x="6081429" y="3222391"/>
            <a:ext cx="768479" cy="435339"/>
          </a:xfrm>
          <a:prstGeom prst="rightArrow">
            <a:avLst/>
          </a:prstGeom>
          <a:solidFill>
            <a:srgbClr val="1F6157"/>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46C622C2-9B7D-4776-8243-DF6B18191B34}"/>
              </a:ext>
            </a:extLst>
          </p:cNvPr>
          <p:cNvSpPr/>
          <p:nvPr/>
        </p:nvSpPr>
        <p:spPr>
          <a:xfrm>
            <a:off x="412955" y="4236354"/>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8F93930-2D12-4DF2-9D1C-A43F294257A6}"/>
              </a:ext>
            </a:extLst>
          </p:cNvPr>
          <p:cNvSpPr/>
          <p:nvPr/>
        </p:nvSpPr>
        <p:spPr>
          <a:xfrm>
            <a:off x="412955" y="1769107"/>
            <a:ext cx="11331369" cy="8982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40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9"/>
                                        </p:tgtEl>
                                      </p:cBhvr>
                                    </p:animEffect>
                                    <p:set>
                                      <p:cBhvr>
                                        <p:cTn id="28" dur="1" fill="hold">
                                          <p:stCondLst>
                                            <p:cond delay="499"/>
                                          </p:stCondLst>
                                        </p:cTn>
                                        <p:tgtEl>
                                          <p:spTgt spid="1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61" grpId="0" animBg="1"/>
      <p:bldP spid="91" grpId="0"/>
      <p:bldP spid="3" grpId="0" animBg="1"/>
      <p:bldP spid="129" grpId="0" animBg="1"/>
      <p:bldP spid="1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178B30AC-4A77-4727-A52A-01F64F8037F1}"/>
              </a:ext>
            </a:extLst>
          </p:cNvPr>
          <p:cNvPicPr>
            <a:picLocks noChangeAspect="1"/>
          </p:cNvPicPr>
          <p:nvPr/>
        </p:nvPicPr>
        <p:blipFill>
          <a:blip r:embed="rId2"/>
          <a:stretch>
            <a:fillRect/>
          </a:stretch>
        </p:blipFill>
        <p:spPr>
          <a:xfrm>
            <a:off x="9983298" y="4938947"/>
            <a:ext cx="1984863" cy="1238016"/>
          </a:xfrm>
          <a:prstGeom prst="rect">
            <a:avLst/>
          </a:prstGeom>
        </p:spPr>
      </p:pic>
      <p:sp>
        <p:nvSpPr>
          <p:cNvPr id="2" name="Title 1"/>
          <p:cNvSpPr>
            <a:spLocks noGrp="1"/>
          </p:cNvSpPr>
          <p:nvPr>
            <p:ph type="title"/>
          </p:nvPr>
        </p:nvSpPr>
        <p:spPr/>
        <p:txBody>
          <a:bodyPr>
            <a:normAutofit/>
          </a:bodyPr>
          <a:lstStyle/>
          <a:p>
            <a:pPr algn="ctr"/>
            <a:r>
              <a:rPr lang="en-US" dirty="0">
                <a:latin typeface="ITC Stone Serif" pitchFamily="50" charset="0"/>
              </a:rPr>
              <a:t>Future Work: Short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73</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a:bodyPr>
          <a:lstStyle/>
          <a:p>
            <a:pPr marL="514350" indent="-514350">
              <a:buFont typeface="+mj-lt"/>
              <a:buAutoNum type="arabicPeriod" startAt="5"/>
            </a:pPr>
            <a:r>
              <a:rPr lang="en-US" dirty="0"/>
              <a:t>Online Demand-Based Hybrid Powertrain Configuration</a:t>
            </a:r>
          </a:p>
          <a:p>
            <a:pPr lvl="1"/>
            <a:r>
              <a:rPr lang="en-US" dirty="0"/>
              <a:t>Scheduling analysis for reconfigurable hybrid and/or electric powertrains</a:t>
            </a:r>
          </a:p>
        </p:txBody>
      </p:sp>
      <p:sp>
        <p:nvSpPr>
          <p:cNvPr id="100" name="Rectangle 99">
            <a:extLst>
              <a:ext uri="{FF2B5EF4-FFF2-40B4-BE49-F238E27FC236}">
                <a16:creationId xmlns:a16="http://schemas.microsoft.com/office/drawing/2014/main" id="{766486F1-6DC6-48D0-8E74-C19F9A71CD2D}"/>
              </a:ext>
            </a:extLst>
          </p:cNvPr>
          <p:cNvSpPr/>
          <p:nvPr/>
        </p:nvSpPr>
        <p:spPr>
          <a:xfrm>
            <a:off x="10760177" y="1996993"/>
            <a:ext cx="900881"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RHP</a:t>
            </a:r>
          </a:p>
        </p:txBody>
      </p:sp>
      <p:pic>
        <p:nvPicPr>
          <p:cNvPr id="102" name="Picture 101">
            <a:extLst>
              <a:ext uri="{FF2B5EF4-FFF2-40B4-BE49-F238E27FC236}">
                <a16:creationId xmlns:a16="http://schemas.microsoft.com/office/drawing/2014/main" id="{2A419923-8880-451A-887C-9245699F9893}"/>
              </a:ext>
            </a:extLst>
          </p:cNvPr>
          <p:cNvPicPr>
            <a:picLocks noChangeAspect="1"/>
          </p:cNvPicPr>
          <p:nvPr/>
        </p:nvPicPr>
        <p:blipFill>
          <a:blip r:embed="rId3"/>
          <a:stretch>
            <a:fillRect/>
          </a:stretch>
        </p:blipFill>
        <p:spPr>
          <a:xfrm>
            <a:off x="1082765" y="3863916"/>
            <a:ext cx="565302" cy="2706677"/>
          </a:xfrm>
          <a:prstGeom prst="rect">
            <a:avLst/>
          </a:prstGeom>
        </p:spPr>
      </p:pic>
      <p:pic>
        <p:nvPicPr>
          <p:cNvPr id="104" name="Picture 103" descr="A picture containing text&#10;&#10;Description automatically generated">
            <a:extLst>
              <a:ext uri="{FF2B5EF4-FFF2-40B4-BE49-F238E27FC236}">
                <a16:creationId xmlns:a16="http://schemas.microsoft.com/office/drawing/2014/main" id="{583FB4FB-100C-4464-8FAB-912AFABCF2EC}"/>
              </a:ext>
            </a:extLst>
          </p:cNvPr>
          <p:cNvPicPr>
            <a:picLocks noChangeAspect="1"/>
          </p:cNvPicPr>
          <p:nvPr/>
        </p:nvPicPr>
        <p:blipFill>
          <a:blip r:embed="rId4"/>
          <a:stretch>
            <a:fillRect/>
          </a:stretch>
        </p:blipFill>
        <p:spPr>
          <a:xfrm>
            <a:off x="3537718" y="3967447"/>
            <a:ext cx="2188463" cy="2499613"/>
          </a:xfrm>
          <a:prstGeom prst="rect">
            <a:avLst/>
          </a:prstGeom>
        </p:spPr>
      </p:pic>
      <p:sp>
        <p:nvSpPr>
          <p:cNvPr id="105" name="Rectangle 104">
            <a:extLst>
              <a:ext uri="{FF2B5EF4-FFF2-40B4-BE49-F238E27FC236}">
                <a16:creationId xmlns:a16="http://schemas.microsoft.com/office/drawing/2014/main" id="{6DD651E4-97FC-4DE2-AAFD-572172E22F84}"/>
              </a:ext>
            </a:extLst>
          </p:cNvPr>
          <p:cNvSpPr/>
          <p:nvPr/>
        </p:nvSpPr>
        <p:spPr>
          <a:xfrm>
            <a:off x="6248399" y="3251994"/>
            <a:ext cx="5105401" cy="442452"/>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Complications</a:t>
            </a:r>
          </a:p>
        </p:txBody>
      </p:sp>
      <p:sp>
        <p:nvSpPr>
          <p:cNvPr id="106" name="Rectangle 105">
            <a:extLst>
              <a:ext uri="{FF2B5EF4-FFF2-40B4-BE49-F238E27FC236}">
                <a16:creationId xmlns:a16="http://schemas.microsoft.com/office/drawing/2014/main" id="{BC467014-76CC-4251-88E1-8E5D16AE5E97}"/>
              </a:ext>
            </a:extLst>
          </p:cNvPr>
          <p:cNvSpPr/>
          <p:nvPr/>
        </p:nvSpPr>
        <p:spPr>
          <a:xfrm>
            <a:off x="6248398" y="3863917"/>
            <a:ext cx="2565402" cy="7493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Mixed Chemistry</a:t>
            </a:r>
          </a:p>
        </p:txBody>
      </p:sp>
      <p:sp>
        <p:nvSpPr>
          <p:cNvPr id="107" name="Rectangle 106">
            <a:extLst>
              <a:ext uri="{FF2B5EF4-FFF2-40B4-BE49-F238E27FC236}">
                <a16:creationId xmlns:a16="http://schemas.microsoft.com/office/drawing/2014/main" id="{23104DDC-1448-41C0-8BD6-4962530A8B66}"/>
              </a:ext>
            </a:extLst>
          </p:cNvPr>
          <p:cNvSpPr/>
          <p:nvPr/>
        </p:nvSpPr>
        <p:spPr>
          <a:xfrm>
            <a:off x="8813800" y="3863917"/>
            <a:ext cx="2540000" cy="7493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Multiple Power Packs</a:t>
            </a:r>
          </a:p>
        </p:txBody>
      </p:sp>
      <p:sp>
        <p:nvSpPr>
          <p:cNvPr id="109" name="Rectangle 108">
            <a:extLst>
              <a:ext uri="{FF2B5EF4-FFF2-40B4-BE49-F238E27FC236}">
                <a16:creationId xmlns:a16="http://schemas.microsoft.com/office/drawing/2014/main" id="{D1C33BA8-9C4D-4C31-A61F-5AB919687404}"/>
              </a:ext>
            </a:extLst>
          </p:cNvPr>
          <p:cNvSpPr/>
          <p:nvPr/>
        </p:nvSpPr>
        <p:spPr>
          <a:xfrm>
            <a:off x="838200" y="3251994"/>
            <a:ext cx="5105401" cy="442452"/>
          </a:xfrm>
          <a:prstGeom prst="rect">
            <a:avLst/>
          </a:prstGeom>
          <a:solidFill>
            <a:srgbClr val="FFFFFF"/>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Example Reconfiguration</a:t>
            </a:r>
          </a:p>
        </p:txBody>
      </p:sp>
      <p:sp>
        <p:nvSpPr>
          <p:cNvPr id="110" name="Arrow: Left-Right 109">
            <a:extLst>
              <a:ext uri="{FF2B5EF4-FFF2-40B4-BE49-F238E27FC236}">
                <a16:creationId xmlns:a16="http://schemas.microsoft.com/office/drawing/2014/main" id="{79F08716-511F-4087-842D-CAA973FCE660}"/>
              </a:ext>
            </a:extLst>
          </p:cNvPr>
          <p:cNvSpPr/>
          <p:nvPr/>
        </p:nvSpPr>
        <p:spPr>
          <a:xfrm>
            <a:off x="2038198" y="5103479"/>
            <a:ext cx="1066800" cy="425116"/>
          </a:xfrm>
          <a:prstGeom prst="leftRightArrow">
            <a:avLst/>
          </a:prstGeom>
          <a:solidFill>
            <a:srgbClr val="FFCC33"/>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descr="A picture containing engine, indoor, typewriter&#10;&#10;Description automatically generated">
            <a:extLst>
              <a:ext uri="{FF2B5EF4-FFF2-40B4-BE49-F238E27FC236}">
                <a16:creationId xmlns:a16="http://schemas.microsoft.com/office/drawing/2014/main" id="{848EA4D6-3F4E-40CD-926A-59431EFBD94B}"/>
              </a:ext>
            </a:extLst>
          </p:cNvPr>
          <p:cNvPicPr>
            <a:picLocks noChangeAspect="1"/>
          </p:cNvPicPr>
          <p:nvPr/>
        </p:nvPicPr>
        <p:blipFill>
          <a:blip r:embed="rId5"/>
          <a:stretch>
            <a:fillRect/>
          </a:stretch>
        </p:blipFill>
        <p:spPr>
          <a:xfrm>
            <a:off x="9041767" y="4454504"/>
            <a:ext cx="1448379" cy="968886"/>
          </a:xfrm>
          <a:prstGeom prst="rect">
            <a:avLst/>
          </a:prstGeom>
        </p:spPr>
      </p:pic>
      <p:sp>
        <p:nvSpPr>
          <p:cNvPr id="117" name="Rectangle 116">
            <a:extLst>
              <a:ext uri="{FF2B5EF4-FFF2-40B4-BE49-F238E27FC236}">
                <a16:creationId xmlns:a16="http://schemas.microsoft.com/office/drawing/2014/main" id="{C1AD331E-AB7D-49AB-911C-40AD571F1815}"/>
              </a:ext>
            </a:extLst>
          </p:cNvPr>
          <p:cNvSpPr/>
          <p:nvPr/>
        </p:nvSpPr>
        <p:spPr>
          <a:xfrm>
            <a:off x="6248399" y="6008064"/>
            <a:ext cx="5105401" cy="7365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When to use which? Which to charge (or fill) first?</a:t>
            </a:r>
            <a:br>
              <a:rPr lang="en-US" b="1" dirty="0">
                <a:solidFill>
                  <a:schemeClr val="tx1"/>
                </a:solidFill>
                <a:latin typeface="Garamond" panose="02020404030301010803" pitchFamily="18" charset="0"/>
              </a:rPr>
            </a:br>
            <a:r>
              <a:rPr lang="en-US" b="1" dirty="0">
                <a:solidFill>
                  <a:schemeClr val="tx1"/>
                </a:solidFill>
                <a:latin typeface="Garamond" panose="02020404030301010803" pitchFamily="18" charset="0"/>
              </a:rPr>
              <a:t>Who charges who?</a:t>
            </a:r>
          </a:p>
        </p:txBody>
      </p:sp>
      <p:pic>
        <p:nvPicPr>
          <p:cNvPr id="122" name="Picture 121" descr="A picture containing text, sign&#10;&#10;Description automatically generated">
            <a:extLst>
              <a:ext uri="{FF2B5EF4-FFF2-40B4-BE49-F238E27FC236}">
                <a16:creationId xmlns:a16="http://schemas.microsoft.com/office/drawing/2014/main" id="{A0B98627-4510-404C-90FD-1DF03144D112}"/>
              </a:ext>
            </a:extLst>
          </p:cNvPr>
          <p:cNvPicPr>
            <a:picLocks noChangeAspect="1"/>
          </p:cNvPicPr>
          <p:nvPr/>
        </p:nvPicPr>
        <p:blipFill>
          <a:blip r:embed="rId6"/>
          <a:stretch>
            <a:fillRect/>
          </a:stretch>
        </p:blipFill>
        <p:spPr>
          <a:xfrm>
            <a:off x="6248398" y="4694742"/>
            <a:ext cx="2439195" cy="778764"/>
          </a:xfrm>
          <a:prstGeom prst="rect">
            <a:avLst/>
          </a:prstGeom>
        </p:spPr>
      </p:pic>
    </p:spTree>
    <p:extLst>
      <p:ext uri="{BB962C8B-B14F-4D97-AF65-F5344CB8AC3E}">
        <p14:creationId xmlns:p14="http://schemas.microsoft.com/office/powerpoint/2010/main" val="400425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500"/>
                                        <p:tgtEl>
                                          <p:spTgt spid="106"/>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500"/>
                                        <p:tgtEl>
                                          <p:spTgt spid="1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Effect transition="in" filter="fade">
                                      <p:cBhvr>
                                        <p:cTn id="39" dur="500"/>
                                        <p:tgtEl>
                                          <p:spTgt spid="107"/>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500"/>
                                        <p:tgtEl>
                                          <p:spTgt spid="114"/>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P spid="107" grpId="0"/>
      <p:bldP spid="109" grpId="0" animBg="1"/>
      <p:bldP spid="110" grpId="0" animBg="1"/>
      <p:bldP spid="1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In Context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74</a:t>
            </a:fld>
            <a:endParaRPr lang="en-US"/>
          </a:p>
        </p:txBody>
      </p:sp>
      <mc:AlternateContent xmlns:mc="http://schemas.openxmlformats.org/markup-compatibility/2006">
        <mc:Choice xmlns:a14="http://schemas.microsoft.com/office/drawing/2010/main" Requires="a14">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2667542150"/>
                  </p:ext>
                </p:extLst>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extLst>
                  <p:ext uri="{D42A27DB-BD31-4B8C-83A1-F6EECF244321}">
                    <p14:modId xmlns:p14="http://schemas.microsoft.com/office/powerpoint/2010/main" val="2667542150"/>
                  </p:ext>
                </p:extLst>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402548" t="-100952"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99367" t="-100952"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03185" t="-100952"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98734" t="-100952"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798734" t="-100952"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04459" t="-100952"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98101" t="-100952"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476" t="-200952"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100476" t="-200952"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99526" t="-200952"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2"/>
                          <a:stretch>
                            <a:fillRect l="-476" t="-300952" r="-727619" b="-202857"/>
                          </a:stretch>
                        </a:blipFill>
                      </a:tcPr>
                    </a:tc>
                    <a:tc>
                      <a:txBody>
                        <a:bodyPr/>
                        <a:lstStyle/>
                        <a:p>
                          <a:endParaRPr lang="en-US"/>
                        </a:p>
                      </a:txBody>
                      <a:tcPr anchor="ctr">
                        <a:blipFill>
                          <a:blip r:embed="rId2"/>
                          <a:stretch>
                            <a:fillRect l="-100476" t="-300952"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00952"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2"/>
                          <a:stretch>
                            <a:fillRect l="-476" t="-397170" r="-727619" b="-100943"/>
                          </a:stretch>
                        </a:blipFill>
                      </a:tcPr>
                    </a:tc>
                    <a:tc>
                      <a:txBody>
                        <a:bodyPr/>
                        <a:lstStyle/>
                        <a:p>
                          <a:endParaRPr lang="en-US"/>
                        </a:p>
                      </a:txBody>
                      <a:tcPr anchor="ctr">
                        <a:blipFill>
                          <a:blip r:embed="rId2"/>
                          <a:stretch>
                            <a:fillRect l="-100476" t="-397170"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97170"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2"/>
                          <a:stretch>
                            <a:fillRect l="-476" t="-501905" r="-727619" b="-1905"/>
                          </a:stretch>
                        </a:blipFill>
                      </a:tcPr>
                    </a:tc>
                    <a:tc>
                      <a:txBody>
                        <a:bodyPr/>
                        <a:lstStyle/>
                        <a:p>
                          <a:endParaRPr lang="en-US"/>
                        </a:p>
                      </a:txBody>
                      <a:tcPr anchor="ctr">
                        <a:blipFill>
                          <a:blip r:embed="rId2"/>
                          <a:stretch>
                            <a:fillRect l="-100476" t="-501905"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501905"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9" name="Rectangle 8">
            <a:extLst>
              <a:ext uri="{FF2B5EF4-FFF2-40B4-BE49-F238E27FC236}">
                <a16:creationId xmlns:a16="http://schemas.microsoft.com/office/drawing/2014/main" id="{3BBE09F7-D4EB-4349-936D-CC778EDA5056}"/>
              </a:ext>
            </a:extLst>
          </p:cNvPr>
          <p:cNvSpPr/>
          <p:nvPr/>
        </p:nvSpPr>
        <p:spPr>
          <a:xfrm>
            <a:off x="10446283" y="3539477"/>
            <a:ext cx="878021" cy="10730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DSF/</a:t>
            </a:r>
            <a:br>
              <a:rPr lang="en-US" b="1" dirty="0">
                <a:solidFill>
                  <a:schemeClr val="tx1"/>
                </a:solidFill>
                <a:latin typeface="Garamond" panose="02020404030301010803" pitchFamily="18" charset="0"/>
              </a:rPr>
            </a:br>
            <a:r>
              <a:rPr lang="en-US" b="1" dirty="0">
                <a:solidFill>
                  <a:schemeClr val="tx1"/>
                </a:solidFill>
                <a:latin typeface="Garamond" panose="02020404030301010803" pitchFamily="18" charset="0"/>
              </a:rPr>
              <a:t>FPTAS</a:t>
            </a:r>
          </a:p>
        </p:txBody>
      </p:sp>
      <p:sp>
        <p:nvSpPr>
          <p:cNvPr id="11" name="Rectangle 10">
            <a:extLst>
              <a:ext uri="{FF2B5EF4-FFF2-40B4-BE49-F238E27FC236}">
                <a16:creationId xmlns:a16="http://schemas.microsoft.com/office/drawing/2014/main" id="{CCD45091-FDB5-439B-82E7-CDB73FF8742D}"/>
              </a:ext>
            </a:extLst>
          </p:cNvPr>
          <p:cNvSpPr/>
          <p:nvPr/>
        </p:nvSpPr>
        <p:spPr>
          <a:xfrm>
            <a:off x="4773254" y="2912244"/>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MAE</a:t>
            </a:r>
          </a:p>
        </p:txBody>
      </p:sp>
      <p:sp>
        <p:nvSpPr>
          <p:cNvPr id="13" name="Rectangle 12">
            <a:extLst>
              <a:ext uri="{FF2B5EF4-FFF2-40B4-BE49-F238E27FC236}">
                <a16:creationId xmlns:a16="http://schemas.microsoft.com/office/drawing/2014/main" id="{C652F243-46E4-49C9-90BA-CE5161DAB6FA}"/>
              </a:ext>
            </a:extLst>
          </p:cNvPr>
          <p:cNvSpPr/>
          <p:nvPr/>
        </p:nvSpPr>
        <p:spPr>
          <a:xfrm>
            <a:off x="4773254" y="3513875"/>
            <a:ext cx="742027" cy="1098653"/>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RHP</a:t>
            </a:r>
          </a:p>
        </p:txBody>
      </p:sp>
      <p:sp>
        <p:nvSpPr>
          <p:cNvPr id="14" name="Rectangle 13">
            <a:extLst>
              <a:ext uri="{FF2B5EF4-FFF2-40B4-BE49-F238E27FC236}">
                <a16:creationId xmlns:a16="http://schemas.microsoft.com/office/drawing/2014/main" id="{4AD8D81F-4A8C-4507-B540-61E3F8F2A9C6}"/>
              </a:ext>
            </a:extLst>
          </p:cNvPr>
          <p:cNvSpPr/>
          <p:nvPr/>
        </p:nvSpPr>
        <p:spPr>
          <a:xfrm>
            <a:off x="9571547" y="3556829"/>
            <a:ext cx="742027" cy="1055700"/>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MPP</a:t>
            </a:r>
          </a:p>
        </p:txBody>
      </p:sp>
      <p:grpSp>
        <p:nvGrpSpPr>
          <p:cNvPr id="15" name="Group 14">
            <a:extLst>
              <a:ext uri="{FF2B5EF4-FFF2-40B4-BE49-F238E27FC236}">
                <a16:creationId xmlns:a16="http://schemas.microsoft.com/office/drawing/2014/main" id="{8EDF8267-452F-4C18-8490-25AD2D670B60}"/>
              </a:ext>
            </a:extLst>
          </p:cNvPr>
          <p:cNvGrpSpPr/>
          <p:nvPr/>
        </p:nvGrpSpPr>
        <p:grpSpPr>
          <a:xfrm>
            <a:off x="4861485" y="3492500"/>
            <a:ext cx="520700" cy="520700"/>
            <a:chOff x="838200" y="508000"/>
            <a:chExt cx="647700" cy="647700"/>
          </a:xfrm>
          <a:solidFill>
            <a:srgbClr val="D5E3CF"/>
          </a:solidFill>
        </p:grpSpPr>
        <p:sp>
          <p:nvSpPr>
            <p:cNvPr id="16" name="Oval 15">
              <a:extLst>
                <a:ext uri="{FF2B5EF4-FFF2-40B4-BE49-F238E27FC236}">
                  <a16:creationId xmlns:a16="http://schemas.microsoft.com/office/drawing/2014/main" id="{8476B349-333B-489D-8018-9A7038D5FCC3}"/>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B67460-ADAC-47BA-89FB-91ACF1B1B65F}"/>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858195-5C7C-48D8-9ECE-CF6C74501724}"/>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221EC74-364C-4923-A458-86FBF4D504A8}"/>
              </a:ext>
            </a:extLst>
          </p:cNvPr>
          <p:cNvGrpSpPr/>
          <p:nvPr/>
        </p:nvGrpSpPr>
        <p:grpSpPr>
          <a:xfrm>
            <a:off x="4876800" y="2849283"/>
            <a:ext cx="520700" cy="520700"/>
            <a:chOff x="838200" y="508000"/>
            <a:chExt cx="647700" cy="647700"/>
          </a:xfrm>
          <a:solidFill>
            <a:srgbClr val="D5E3CF"/>
          </a:solidFill>
        </p:grpSpPr>
        <p:sp>
          <p:nvSpPr>
            <p:cNvPr id="20" name="Oval 19">
              <a:extLst>
                <a:ext uri="{FF2B5EF4-FFF2-40B4-BE49-F238E27FC236}">
                  <a16:creationId xmlns:a16="http://schemas.microsoft.com/office/drawing/2014/main" id="{B1493806-0048-4E57-B275-C4555BBF9C80}"/>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01E35A8-C6AD-4F12-B4D3-9F466E442040}"/>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065E4B5-03FB-4E2F-9824-7F382804F85F}"/>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AB8CD9C5-E21A-4989-83FC-8019308E23D3}"/>
              </a:ext>
            </a:extLst>
          </p:cNvPr>
          <p:cNvGrpSpPr/>
          <p:nvPr/>
        </p:nvGrpSpPr>
        <p:grpSpPr>
          <a:xfrm>
            <a:off x="10653807" y="3513939"/>
            <a:ext cx="520700" cy="520700"/>
            <a:chOff x="838200" y="508000"/>
            <a:chExt cx="647700" cy="647700"/>
          </a:xfrm>
          <a:solidFill>
            <a:srgbClr val="D5E3CF"/>
          </a:solidFill>
        </p:grpSpPr>
        <p:sp>
          <p:nvSpPr>
            <p:cNvPr id="24" name="Oval 23">
              <a:extLst>
                <a:ext uri="{FF2B5EF4-FFF2-40B4-BE49-F238E27FC236}">
                  <a16:creationId xmlns:a16="http://schemas.microsoft.com/office/drawing/2014/main" id="{A52F6E91-81E1-42FD-A365-5206D5E1E0DB}"/>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42B822-D60F-41C7-B233-A8CE5C9155BD}"/>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88C4DAE-58D3-46FF-B6EC-E88F5B006F19}"/>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81DE9B5-C30F-4679-8ED4-3953F723BABB}"/>
              </a:ext>
            </a:extLst>
          </p:cNvPr>
          <p:cNvGrpSpPr/>
          <p:nvPr/>
        </p:nvGrpSpPr>
        <p:grpSpPr>
          <a:xfrm>
            <a:off x="10632890" y="4157156"/>
            <a:ext cx="520700" cy="520700"/>
            <a:chOff x="838200" y="508000"/>
            <a:chExt cx="647700" cy="647700"/>
          </a:xfrm>
          <a:solidFill>
            <a:srgbClr val="D5E3CF"/>
          </a:solidFill>
        </p:grpSpPr>
        <p:sp>
          <p:nvSpPr>
            <p:cNvPr id="28" name="Oval 27">
              <a:extLst>
                <a:ext uri="{FF2B5EF4-FFF2-40B4-BE49-F238E27FC236}">
                  <a16:creationId xmlns:a16="http://schemas.microsoft.com/office/drawing/2014/main" id="{220C6A08-69A1-4809-A3F9-784D86FB622A}"/>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19856D-47C9-40F4-999E-36E357B42433}"/>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1DBB2A0-FA14-4EF5-8994-24C2FF049BFA}"/>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9ECC9DB-C564-4988-A39C-375A2F562AA9}"/>
              </a:ext>
            </a:extLst>
          </p:cNvPr>
          <p:cNvGrpSpPr/>
          <p:nvPr/>
        </p:nvGrpSpPr>
        <p:grpSpPr>
          <a:xfrm>
            <a:off x="9664700" y="4135717"/>
            <a:ext cx="520700" cy="520700"/>
            <a:chOff x="838200" y="508000"/>
            <a:chExt cx="647700" cy="647700"/>
          </a:xfrm>
          <a:solidFill>
            <a:srgbClr val="D5E3CF"/>
          </a:solidFill>
        </p:grpSpPr>
        <p:sp>
          <p:nvSpPr>
            <p:cNvPr id="32" name="Oval 31">
              <a:extLst>
                <a:ext uri="{FF2B5EF4-FFF2-40B4-BE49-F238E27FC236}">
                  <a16:creationId xmlns:a16="http://schemas.microsoft.com/office/drawing/2014/main" id="{22EF1CEE-B199-4745-9A1E-5A0FFAC6C5D4}"/>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FFBC372-8776-4199-8EAD-5BA001B6BA25}"/>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DABC6C-D13A-4621-A5BC-7698A5F865E1}"/>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D6551E4-C60A-4E4B-9801-932E9E4E9039}"/>
              </a:ext>
            </a:extLst>
          </p:cNvPr>
          <p:cNvGrpSpPr/>
          <p:nvPr/>
        </p:nvGrpSpPr>
        <p:grpSpPr>
          <a:xfrm>
            <a:off x="9664700" y="3492500"/>
            <a:ext cx="520700" cy="520700"/>
            <a:chOff x="838200" y="508000"/>
            <a:chExt cx="647700" cy="647700"/>
          </a:xfrm>
          <a:solidFill>
            <a:srgbClr val="D5E3CF"/>
          </a:solidFill>
        </p:grpSpPr>
        <p:sp>
          <p:nvSpPr>
            <p:cNvPr id="36" name="Oval 35">
              <a:extLst>
                <a:ext uri="{FF2B5EF4-FFF2-40B4-BE49-F238E27FC236}">
                  <a16:creationId xmlns:a16="http://schemas.microsoft.com/office/drawing/2014/main" id="{1340643C-951F-4FFC-A767-1FDDF4C07712}"/>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766988D-F74E-4A7F-BFF4-134D5EAE1613}"/>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A24A8AD-0F71-4498-8EED-23E8A3784E7E}"/>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608BD66E-3008-4DF6-BA70-FAFE30BCB9E2}"/>
              </a:ext>
            </a:extLst>
          </p:cNvPr>
          <p:cNvGrpSpPr/>
          <p:nvPr/>
        </p:nvGrpSpPr>
        <p:grpSpPr>
          <a:xfrm>
            <a:off x="4876053" y="4141841"/>
            <a:ext cx="520700" cy="520700"/>
            <a:chOff x="838200" y="508000"/>
            <a:chExt cx="647700" cy="647700"/>
          </a:xfrm>
          <a:solidFill>
            <a:srgbClr val="D5E3CF"/>
          </a:solidFill>
        </p:grpSpPr>
        <p:sp>
          <p:nvSpPr>
            <p:cNvPr id="40" name="Oval 39">
              <a:extLst>
                <a:ext uri="{FF2B5EF4-FFF2-40B4-BE49-F238E27FC236}">
                  <a16:creationId xmlns:a16="http://schemas.microsoft.com/office/drawing/2014/main" id="{83936718-061F-4F86-A705-DD608121FAB2}"/>
                </a:ext>
              </a:extLst>
            </p:cNvPr>
            <p:cNvSpPr/>
            <p:nvPr/>
          </p:nvSpPr>
          <p:spPr>
            <a:xfrm>
              <a:off x="838200" y="508000"/>
              <a:ext cx="647700" cy="6477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A6B73BC-2FF5-49C8-9DDE-076168941450}"/>
                </a:ext>
              </a:extLst>
            </p:cNvPr>
            <p:cNvSpPr/>
            <p:nvPr/>
          </p:nvSpPr>
          <p:spPr>
            <a:xfrm>
              <a:off x="990600" y="660400"/>
              <a:ext cx="342900" cy="342900"/>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C8263EC-E4E8-4DAE-839F-5466D3952100}"/>
                </a:ext>
              </a:extLst>
            </p:cNvPr>
            <p:cNvSpPr/>
            <p:nvPr/>
          </p:nvSpPr>
          <p:spPr>
            <a:xfrm>
              <a:off x="1143000" y="812800"/>
              <a:ext cx="45719" cy="45719"/>
            </a:xfrm>
            <a:prstGeom prst="ellipse">
              <a:avLst/>
            </a:prstGeom>
            <a:grp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835080E-CCFD-49E7-8041-59EECBC10D77}"/>
              </a:ext>
            </a:extLst>
          </p:cNvPr>
          <p:cNvGrpSpPr/>
          <p:nvPr/>
        </p:nvGrpSpPr>
        <p:grpSpPr>
          <a:xfrm>
            <a:off x="8924084" y="5687145"/>
            <a:ext cx="1146211" cy="914440"/>
            <a:chOff x="6305976" y="5299850"/>
            <a:chExt cx="829476" cy="661750"/>
          </a:xfrm>
        </p:grpSpPr>
        <p:grpSp>
          <p:nvGrpSpPr>
            <p:cNvPr id="43" name="Group 42">
              <a:extLst>
                <a:ext uri="{FF2B5EF4-FFF2-40B4-BE49-F238E27FC236}">
                  <a16:creationId xmlns:a16="http://schemas.microsoft.com/office/drawing/2014/main" id="{B774EE1B-808E-4294-9EEB-0E84500F20C0}"/>
                </a:ext>
              </a:extLst>
            </p:cNvPr>
            <p:cNvGrpSpPr/>
            <p:nvPr/>
          </p:nvGrpSpPr>
          <p:grpSpPr>
            <a:xfrm>
              <a:off x="6573292" y="5299850"/>
              <a:ext cx="562160" cy="661750"/>
              <a:chOff x="3641377" y="517405"/>
              <a:chExt cx="4836784" cy="5693654"/>
            </a:xfrm>
          </p:grpSpPr>
          <p:sp>
            <p:nvSpPr>
              <p:cNvPr id="44" name="Oval 43">
                <a:extLst>
                  <a:ext uri="{FF2B5EF4-FFF2-40B4-BE49-F238E27FC236}">
                    <a16:creationId xmlns:a16="http://schemas.microsoft.com/office/drawing/2014/main" id="{8112112C-BE6A-4DD6-B8D3-36F35E7B9878}"/>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45" name="Straight Arrow Connector 44">
                <a:extLst>
                  <a:ext uri="{FF2B5EF4-FFF2-40B4-BE49-F238E27FC236}">
                    <a16:creationId xmlns:a16="http://schemas.microsoft.com/office/drawing/2014/main" id="{33D49D83-829D-44EA-8A01-36B1E2011EDD}"/>
                  </a:ext>
                </a:extLst>
              </p:cNvPr>
              <p:cNvCxnSpPr>
                <a:stCxn id="61" idx="5"/>
                <a:endCxn id="44"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038A203D-0BD2-4C46-B9C1-55CEBCA6B0EF}"/>
                  </a:ext>
                </a:extLst>
              </p:cNvPr>
              <p:cNvCxnSpPr>
                <a:stCxn id="61" idx="3"/>
                <a:endCxn id="60"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D7BAE84A-2576-4710-BB0F-218CB9B983CD}"/>
                  </a:ext>
                </a:extLst>
              </p:cNvPr>
              <p:cNvCxnSpPr>
                <a:stCxn id="60" idx="4"/>
                <a:endCxn id="57"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3C165E6D-AAD3-4DC6-89B8-4CAF8218717A}"/>
                  </a:ext>
                </a:extLst>
              </p:cNvPr>
              <p:cNvCxnSpPr>
                <a:stCxn id="57" idx="4"/>
                <a:endCxn id="59"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050C8A2F-3778-4CFB-BBFA-85ADC2275EE3}"/>
                  </a:ext>
                </a:extLst>
              </p:cNvPr>
              <p:cNvCxnSpPr>
                <a:stCxn id="44" idx="4"/>
                <a:endCxn id="58"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0EAE0E7-84E5-49C4-83F9-90979CAD79BD}"/>
                  </a:ext>
                </a:extLst>
              </p:cNvPr>
              <p:cNvCxnSpPr>
                <a:stCxn id="58"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854BEA8B-8E44-42C5-8CB6-D67830EAC2DE}"/>
                  </a:ext>
                </a:extLst>
              </p:cNvPr>
              <p:cNvCxnSpPr>
                <a:stCxn id="62" idx="5"/>
                <a:endCxn id="63"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44DCF7DF-C4CB-4E5B-B6E7-F42D9670F8AC}"/>
                  </a:ext>
                </a:extLst>
              </p:cNvPr>
              <p:cNvCxnSpPr>
                <a:stCxn id="62" idx="3"/>
                <a:endCxn id="64"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6012DED-20BF-4EF3-B2C8-D61AE005EE9B}"/>
                  </a:ext>
                </a:extLst>
              </p:cNvPr>
              <p:cNvCxnSpPr>
                <a:stCxn id="64" idx="4"/>
                <a:endCxn id="65"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5C2CDCE1-0A8D-4E19-B9F4-5FB5C45F2745}"/>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D510447C-104C-4B2D-AFD4-DE3634F7B0FA}"/>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D694E259-3138-45B4-A20A-8421CE64944B}"/>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Oval 56">
                <a:extLst>
                  <a:ext uri="{FF2B5EF4-FFF2-40B4-BE49-F238E27FC236}">
                    <a16:creationId xmlns:a16="http://schemas.microsoft.com/office/drawing/2014/main" id="{89E6D680-F108-4A68-AFE3-424E74830B09}"/>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8" name="Oval 57">
                <a:extLst>
                  <a:ext uri="{FF2B5EF4-FFF2-40B4-BE49-F238E27FC236}">
                    <a16:creationId xmlns:a16="http://schemas.microsoft.com/office/drawing/2014/main" id="{06706687-405F-47D3-8D34-4334738AAF73}"/>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9" name="Oval 58">
                <a:extLst>
                  <a:ext uri="{FF2B5EF4-FFF2-40B4-BE49-F238E27FC236}">
                    <a16:creationId xmlns:a16="http://schemas.microsoft.com/office/drawing/2014/main" id="{FC729361-56E0-44B6-BF5F-B1212CFBE37D}"/>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0" name="Oval 59">
                <a:extLst>
                  <a:ext uri="{FF2B5EF4-FFF2-40B4-BE49-F238E27FC236}">
                    <a16:creationId xmlns:a16="http://schemas.microsoft.com/office/drawing/2014/main" id="{BB94C8DB-A9C8-4358-BCAB-3D1348B90227}"/>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1" name="Oval 60">
                <a:extLst>
                  <a:ext uri="{FF2B5EF4-FFF2-40B4-BE49-F238E27FC236}">
                    <a16:creationId xmlns:a16="http://schemas.microsoft.com/office/drawing/2014/main" id="{646A87C1-F17C-40C3-8F6E-60C7ADEBECBE}"/>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2" name="Oval 61">
                <a:extLst>
                  <a:ext uri="{FF2B5EF4-FFF2-40B4-BE49-F238E27FC236}">
                    <a16:creationId xmlns:a16="http://schemas.microsoft.com/office/drawing/2014/main" id="{F8DAB7BC-AE7F-4F90-998C-584A33DAB0BC}"/>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3" name="Oval 62">
                <a:extLst>
                  <a:ext uri="{FF2B5EF4-FFF2-40B4-BE49-F238E27FC236}">
                    <a16:creationId xmlns:a16="http://schemas.microsoft.com/office/drawing/2014/main" id="{FAEAB449-32E9-4F92-9E2A-D764B8D897DA}"/>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4" name="Oval 63">
                <a:extLst>
                  <a:ext uri="{FF2B5EF4-FFF2-40B4-BE49-F238E27FC236}">
                    <a16:creationId xmlns:a16="http://schemas.microsoft.com/office/drawing/2014/main" id="{09DEE65D-D964-4CEC-A200-D50B9E3435FC}"/>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5" name="Oval 64">
                <a:extLst>
                  <a:ext uri="{FF2B5EF4-FFF2-40B4-BE49-F238E27FC236}">
                    <a16:creationId xmlns:a16="http://schemas.microsoft.com/office/drawing/2014/main" id="{9356AC0A-E8A4-406F-92AB-4EBDDB775348}"/>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66" name="Rectangle 65">
              <a:extLst>
                <a:ext uri="{FF2B5EF4-FFF2-40B4-BE49-F238E27FC236}">
                  <a16:creationId xmlns:a16="http://schemas.microsoft.com/office/drawing/2014/main" id="{BF1E47DC-0E76-43E0-894D-5957CCBCAF7E}"/>
                </a:ext>
              </a:extLst>
            </p:cNvPr>
            <p:cNvSpPr/>
            <p:nvPr/>
          </p:nvSpPr>
          <p:spPr>
            <a:xfrm>
              <a:off x="6305976" y="5475835"/>
              <a:ext cx="297066" cy="369332"/>
            </a:xfrm>
            <a:prstGeom prst="rect">
              <a:avLst/>
            </a:prstGeom>
          </p:spPr>
          <p:txBody>
            <a:bodyPr wrap="square">
              <a:spAutoFit/>
            </a:bodyPr>
            <a:lstStyle/>
            <a:p>
              <a:r>
                <a:rPr lang="en-US" b="1" dirty="0">
                  <a:latin typeface="Cambria Math" panose="02040503050406030204" pitchFamily="18" charset="0"/>
                  <a:ea typeface="Cambria Math" panose="02040503050406030204" pitchFamily="18" charset="0"/>
                </a:rPr>
                <a:t>~</a:t>
              </a:r>
            </a:p>
          </p:txBody>
        </p:sp>
      </p:grpSp>
      <p:grpSp>
        <p:nvGrpSpPr>
          <p:cNvPr id="67" name="Group 66">
            <a:extLst>
              <a:ext uri="{FF2B5EF4-FFF2-40B4-BE49-F238E27FC236}">
                <a16:creationId xmlns:a16="http://schemas.microsoft.com/office/drawing/2014/main" id="{F35392E6-1F65-48DA-9526-DD4AD0DCAB20}"/>
              </a:ext>
            </a:extLst>
          </p:cNvPr>
          <p:cNvGrpSpPr/>
          <p:nvPr/>
        </p:nvGrpSpPr>
        <p:grpSpPr>
          <a:xfrm>
            <a:off x="10304274" y="5671624"/>
            <a:ext cx="1221491" cy="915971"/>
            <a:chOff x="4876800" y="6102705"/>
            <a:chExt cx="874946" cy="656104"/>
          </a:xfrm>
        </p:grpSpPr>
        <p:pic>
          <p:nvPicPr>
            <p:cNvPr id="68" name="Picture 67">
              <a:extLst>
                <a:ext uri="{FF2B5EF4-FFF2-40B4-BE49-F238E27FC236}">
                  <a16:creationId xmlns:a16="http://schemas.microsoft.com/office/drawing/2014/main" id="{7905F9AC-4523-49BA-947D-086821DF7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6102705"/>
              <a:ext cx="492078" cy="656104"/>
            </a:xfrm>
            <a:prstGeom prst="rect">
              <a:avLst/>
            </a:prstGeom>
            <a:ln w="38100">
              <a:noFill/>
            </a:ln>
          </p:spPr>
        </p:pic>
        <p:pic>
          <p:nvPicPr>
            <p:cNvPr id="69" name="Picture 68">
              <a:extLst>
                <a:ext uri="{FF2B5EF4-FFF2-40B4-BE49-F238E27FC236}">
                  <a16:creationId xmlns:a16="http://schemas.microsoft.com/office/drawing/2014/main" id="{494ED096-0B15-41D6-991E-021A77D3A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668" y="6102705"/>
              <a:ext cx="492078" cy="656104"/>
            </a:xfrm>
            <a:prstGeom prst="rect">
              <a:avLst/>
            </a:prstGeom>
            <a:ln w="38100">
              <a:noFill/>
            </a:ln>
          </p:spPr>
        </p:pic>
        <p:sp>
          <p:nvSpPr>
            <p:cNvPr id="70" name="Multiplication Sign 72">
              <a:extLst>
                <a:ext uri="{FF2B5EF4-FFF2-40B4-BE49-F238E27FC236}">
                  <a16:creationId xmlns:a16="http://schemas.microsoft.com/office/drawing/2014/main" id="{3F86D4D9-31A8-4009-8AAC-101E39119E68}"/>
                </a:ext>
              </a:extLst>
            </p:cNvPr>
            <p:cNvSpPr/>
            <p:nvPr/>
          </p:nvSpPr>
          <p:spPr>
            <a:xfrm>
              <a:off x="5255181" y="62023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71" name="Picture 70" descr="A picture containing text, gauge, device, dark&#10;&#10;Description automatically generated">
            <a:extLst>
              <a:ext uri="{FF2B5EF4-FFF2-40B4-BE49-F238E27FC236}">
                <a16:creationId xmlns:a16="http://schemas.microsoft.com/office/drawing/2014/main" id="{BCDE8C35-1F67-427E-8218-92776FF91471}"/>
              </a:ext>
            </a:extLst>
          </p:cNvPr>
          <p:cNvPicPr>
            <a:picLocks noChangeAspect="1"/>
          </p:cNvPicPr>
          <p:nvPr/>
        </p:nvPicPr>
        <p:blipFill>
          <a:blip r:embed="rId4"/>
          <a:stretch>
            <a:fillRect/>
          </a:stretch>
        </p:blipFill>
        <p:spPr>
          <a:xfrm>
            <a:off x="7490257" y="5421502"/>
            <a:ext cx="1265711" cy="1403431"/>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F260A191-3848-45FA-A097-F8DC8B9E3E8A}"/>
              </a:ext>
            </a:extLst>
          </p:cNvPr>
          <p:cNvPicPr>
            <a:picLocks noChangeAspect="1"/>
          </p:cNvPicPr>
          <p:nvPr/>
        </p:nvPicPr>
        <p:blipFill>
          <a:blip r:embed="rId5"/>
          <a:stretch>
            <a:fillRect/>
          </a:stretch>
        </p:blipFill>
        <p:spPr>
          <a:xfrm>
            <a:off x="5085582" y="5797744"/>
            <a:ext cx="1951827" cy="623162"/>
          </a:xfrm>
          <a:prstGeom prst="rect">
            <a:avLst/>
          </a:prstGeom>
        </p:spPr>
      </p:pic>
      <p:pic>
        <p:nvPicPr>
          <p:cNvPr id="74" name="Picture 73">
            <a:extLst>
              <a:ext uri="{FF2B5EF4-FFF2-40B4-BE49-F238E27FC236}">
                <a16:creationId xmlns:a16="http://schemas.microsoft.com/office/drawing/2014/main" id="{8D6D3430-7F50-46F7-97EB-CE88D7E94630}"/>
              </a:ext>
            </a:extLst>
          </p:cNvPr>
          <p:cNvPicPr>
            <a:picLocks noChangeAspect="1"/>
          </p:cNvPicPr>
          <p:nvPr/>
        </p:nvPicPr>
        <p:blipFill rotWithShape="1">
          <a:blip r:embed="rId6"/>
          <a:srcRect b="25544"/>
          <a:stretch/>
        </p:blipFill>
        <p:spPr>
          <a:xfrm>
            <a:off x="2207019" y="5486804"/>
            <a:ext cx="2425715" cy="1219426"/>
          </a:xfrm>
          <a:prstGeom prst="rect">
            <a:avLst/>
          </a:prstGeom>
        </p:spPr>
      </p:pic>
      <p:pic>
        <p:nvPicPr>
          <p:cNvPr id="75" name="Picture 74" descr="A picture containing equipment, cluttered, automaton&#10;&#10;Description automatically generated">
            <a:extLst>
              <a:ext uri="{FF2B5EF4-FFF2-40B4-BE49-F238E27FC236}">
                <a16:creationId xmlns:a16="http://schemas.microsoft.com/office/drawing/2014/main" id="{57711172-51A7-4931-B751-9147004C1925}"/>
              </a:ext>
            </a:extLst>
          </p:cNvPr>
          <p:cNvPicPr>
            <a:picLocks noChangeAspect="1"/>
          </p:cNvPicPr>
          <p:nvPr/>
        </p:nvPicPr>
        <p:blipFill>
          <a:blip r:embed="rId7"/>
          <a:stretch>
            <a:fillRect/>
          </a:stretch>
        </p:blipFill>
        <p:spPr>
          <a:xfrm>
            <a:off x="942746" y="5570457"/>
            <a:ext cx="1115225" cy="1115225"/>
          </a:xfrm>
          <a:prstGeom prst="rect">
            <a:avLst/>
          </a:prstGeom>
        </p:spPr>
      </p:pic>
    </p:spTree>
    <p:extLst>
      <p:ext uri="{BB962C8B-B14F-4D97-AF65-F5344CB8AC3E}">
        <p14:creationId xmlns:p14="http://schemas.microsoft.com/office/powerpoint/2010/main" val="383325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par>
                                <p:cTn id="15" presetID="10"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9"/>
                                        </p:tgtEl>
                                      </p:cBhvr>
                                    </p:animEffect>
                                    <p:set>
                                      <p:cBhvr>
                                        <p:cTn id="58" dur="1" fill="hold">
                                          <p:stCondLst>
                                            <p:cond delay="499"/>
                                          </p:stCondLst>
                                        </p:cTn>
                                        <p:tgtEl>
                                          <p:spTgt spid="39"/>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Timeline &amp; Conferences</a:t>
            </a:r>
          </a:p>
        </p:txBody>
      </p:sp>
      <p:graphicFrame>
        <p:nvGraphicFramePr>
          <p:cNvPr id="5" name="Table 5">
            <a:extLst>
              <a:ext uri="{FF2B5EF4-FFF2-40B4-BE49-F238E27FC236}">
                <a16:creationId xmlns:a16="http://schemas.microsoft.com/office/drawing/2014/main" id="{D809253C-E031-4233-B1CA-8BA4641C02BC}"/>
              </a:ext>
            </a:extLst>
          </p:cNvPr>
          <p:cNvGraphicFramePr>
            <a:graphicFrameLocks noGrp="1"/>
          </p:cNvGraphicFramePr>
          <p:nvPr>
            <p:ph idx="1"/>
            <p:extLst>
              <p:ext uri="{D42A27DB-BD31-4B8C-83A1-F6EECF244321}">
                <p14:modId xmlns:p14="http://schemas.microsoft.com/office/powerpoint/2010/main" val="422931299"/>
              </p:ext>
            </p:extLst>
          </p:nvPr>
        </p:nvGraphicFramePr>
        <p:xfrm>
          <a:off x="838200" y="1658020"/>
          <a:ext cx="10515600" cy="2225040"/>
        </p:xfrm>
        <a:graphic>
          <a:graphicData uri="http://schemas.openxmlformats.org/drawingml/2006/table">
            <a:tbl>
              <a:tblPr firstRow="1" bandRow="1">
                <a:tableStyleId>{16D9F66E-5EB9-4882-86FB-DCBF35E3C3E4}</a:tableStyleId>
              </a:tblPr>
              <a:tblGrid>
                <a:gridCol w="1344561">
                  <a:extLst>
                    <a:ext uri="{9D8B030D-6E8A-4147-A177-3AD203B41FA5}">
                      <a16:colId xmlns:a16="http://schemas.microsoft.com/office/drawing/2014/main" val="2544745058"/>
                    </a:ext>
                  </a:extLst>
                </a:gridCol>
                <a:gridCol w="1779639">
                  <a:extLst>
                    <a:ext uri="{9D8B030D-6E8A-4147-A177-3AD203B41FA5}">
                      <a16:colId xmlns:a16="http://schemas.microsoft.com/office/drawing/2014/main" val="345612791"/>
                    </a:ext>
                  </a:extLst>
                </a:gridCol>
                <a:gridCol w="6032500">
                  <a:extLst>
                    <a:ext uri="{9D8B030D-6E8A-4147-A177-3AD203B41FA5}">
                      <a16:colId xmlns:a16="http://schemas.microsoft.com/office/drawing/2014/main" val="2077664241"/>
                    </a:ext>
                  </a:extLst>
                </a:gridCol>
                <a:gridCol w="1358900">
                  <a:extLst>
                    <a:ext uri="{9D8B030D-6E8A-4147-A177-3AD203B41FA5}">
                      <a16:colId xmlns:a16="http://schemas.microsoft.com/office/drawing/2014/main" val="3341513594"/>
                    </a:ext>
                  </a:extLst>
                </a:gridCol>
              </a:tblGrid>
              <a:tr h="370840">
                <a:tc>
                  <a:txBody>
                    <a:bodyPr/>
                    <a:lstStyle/>
                    <a:p>
                      <a:r>
                        <a:rPr lang="en-US" dirty="0"/>
                        <a:t>Target Date</a:t>
                      </a:r>
                    </a:p>
                  </a:txBody>
                  <a:tcPr/>
                </a:tc>
                <a:tc>
                  <a:txBody>
                    <a:bodyPr/>
                    <a:lstStyle/>
                    <a:p>
                      <a:r>
                        <a:rPr lang="en-US" dirty="0"/>
                        <a:t>Publication Type</a:t>
                      </a:r>
                    </a:p>
                  </a:txBody>
                  <a:tcPr/>
                </a:tc>
                <a:tc>
                  <a:txBody>
                    <a:bodyPr/>
                    <a:lstStyle/>
                    <a:p>
                      <a:r>
                        <a:rPr lang="en-US" dirty="0"/>
                        <a:t>Project</a:t>
                      </a:r>
                    </a:p>
                  </a:txBody>
                  <a:tcPr/>
                </a:tc>
                <a:tc>
                  <a:txBody>
                    <a:bodyPr/>
                    <a:lstStyle/>
                    <a:p>
                      <a:r>
                        <a:rPr lang="en-US" dirty="0"/>
                        <a:t>Target Value</a:t>
                      </a:r>
                    </a:p>
                  </a:txBody>
                  <a:tcPr/>
                </a:tc>
                <a:extLst>
                  <a:ext uri="{0D108BD9-81ED-4DB2-BD59-A6C34878D82A}">
                    <a16:rowId xmlns:a16="http://schemas.microsoft.com/office/drawing/2014/main" val="1167679389"/>
                  </a:ext>
                </a:extLst>
              </a:tr>
              <a:tr h="370840">
                <a:tc>
                  <a:txBody>
                    <a:bodyPr/>
                    <a:lstStyle/>
                    <a:p>
                      <a:r>
                        <a:rPr lang="en-US" dirty="0"/>
                        <a:t>2021-03-03</a:t>
                      </a:r>
                    </a:p>
                  </a:txBody>
                  <a:tcPr/>
                </a:tc>
                <a:tc>
                  <a:txBody>
                    <a:bodyPr/>
                    <a:lstStyle/>
                    <a:p>
                      <a:r>
                        <a:rPr lang="en-US" dirty="0"/>
                        <a:t>Conference</a:t>
                      </a:r>
                    </a:p>
                  </a:txBody>
                  <a:tcPr/>
                </a:tc>
                <a:tc>
                  <a:txBody>
                    <a:bodyPr/>
                    <a:lstStyle/>
                    <a:p>
                      <a:r>
                        <a:rPr lang="en-US" dirty="0"/>
                        <a:t>WCD of Monotonically Ascending Execution Sequences (MAE)</a:t>
                      </a:r>
                    </a:p>
                  </a:txBody>
                  <a:tcPr/>
                </a:tc>
                <a:tc>
                  <a:txBody>
                    <a:bodyPr/>
                    <a:lstStyle/>
                    <a:p>
                      <a:r>
                        <a:rPr lang="en-US" dirty="0"/>
                        <a:t>ECRTS</a:t>
                      </a:r>
                    </a:p>
                  </a:txBody>
                  <a:tcPr/>
                </a:tc>
                <a:extLst>
                  <a:ext uri="{0D108BD9-81ED-4DB2-BD59-A6C34878D82A}">
                    <a16:rowId xmlns:a16="http://schemas.microsoft.com/office/drawing/2014/main" val="2635101716"/>
                  </a:ext>
                </a:extLst>
              </a:tr>
              <a:tr h="370840">
                <a:tc>
                  <a:txBody>
                    <a:bodyPr/>
                    <a:lstStyle/>
                    <a:p>
                      <a:r>
                        <a:rPr lang="en-US" dirty="0"/>
                        <a:t>2021-04-01</a:t>
                      </a:r>
                    </a:p>
                  </a:txBody>
                  <a:tcPr/>
                </a:tc>
                <a:tc>
                  <a:txBody>
                    <a:bodyPr/>
                    <a:lstStyle/>
                    <a:p>
                      <a:r>
                        <a:rPr lang="en-US" dirty="0"/>
                        <a:t>Journal</a:t>
                      </a:r>
                    </a:p>
                  </a:txBody>
                  <a:tcPr/>
                </a:tc>
                <a:tc>
                  <a:txBody>
                    <a:bodyPr/>
                    <a:lstStyle/>
                    <a:p>
                      <a:r>
                        <a:rPr lang="en-US" dirty="0"/>
                        <a:t>DBF of Short Circuit Protection for Multiple Power Paths (MPP)</a:t>
                      </a:r>
                    </a:p>
                  </a:txBody>
                  <a:tcPr/>
                </a:tc>
                <a:tc>
                  <a:txBody>
                    <a:bodyPr/>
                    <a:lstStyle/>
                    <a:p>
                      <a:r>
                        <a:rPr lang="en-US" dirty="0"/>
                        <a:t>IEEE </a:t>
                      </a:r>
                      <a:r>
                        <a:rPr lang="en-US" dirty="0" err="1"/>
                        <a:t>ToC</a:t>
                      </a:r>
                      <a:endParaRPr lang="en-US" dirty="0"/>
                    </a:p>
                  </a:txBody>
                  <a:tcPr/>
                </a:tc>
                <a:extLst>
                  <a:ext uri="{0D108BD9-81ED-4DB2-BD59-A6C34878D82A}">
                    <a16:rowId xmlns:a16="http://schemas.microsoft.com/office/drawing/2014/main" val="3561358194"/>
                  </a:ext>
                </a:extLst>
              </a:tr>
              <a:tr h="370840">
                <a:tc>
                  <a:txBody>
                    <a:bodyPr/>
                    <a:lstStyle/>
                    <a:p>
                      <a:r>
                        <a:rPr lang="en-US" dirty="0"/>
                        <a:t>2021-05-01</a:t>
                      </a:r>
                    </a:p>
                  </a:txBody>
                  <a:tcPr/>
                </a:tc>
                <a:tc>
                  <a:txBody>
                    <a:bodyPr/>
                    <a:lstStyle/>
                    <a:p>
                      <a:r>
                        <a:rPr lang="en-US" dirty="0"/>
                        <a:t>Journal</a:t>
                      </a:r>
                    </a:p>
                  </a:txBody>
                  <a:tcPr/>
                </a:tc>
                <a:tc>
                  <a:txBody>
                    <a:bodyPr/>
                    <a:lstStyle/>
                    <a:p>
                      <a:r>
                        <a:rPr lang="nb-NO" dirty="0"/>
                        <a:t>FPTAS for AVR Task DBF (FPTAS)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IEEE </a:t>
                      </a:r>
                      <a:r>
                        <a:rPr lang="en-US" dirty="0" err="1"/>
                        <a:t>ToC</a:t>
                      </a:r>
                      <a:endParaRPr lang="en-US" dirty="0"/>
                    </a:p>
                  </a:txBody>
                  <a:tcPr/>
                </a:tc>
                <a:extLst>
                  <a:ext uri="{0D108BD9-81ED-4DB2-BD59-A6C34878D82A}">
                    <a16:rowId xmlns:a16="http://schemas.microsoft.com/office/drawing/2014/main" val="2521379078"/>
                  </a:ext>
                </a:extLst>
              </a:tr>
              <a:tr h="370840">
                <a:tc>
                  <a:txBody>
                    <a:bodyPr/>
                    <a:lstStyle/>
                    <a:p>
                      <a:r>
                        <a:rPr lang="en-US" dirty="0"/>
                        <a:t>2021-05-25</a:t>
                      </a:r>
                    </a:p>
                  </a:txBody>
                  <a:tcPr/>
                </a:tc>
                <a:tc>
                  <a:txBody>
                    <a:bodyPr/>
                    <a:lstStyle/>
                    <a:p>
                      <a:r>
                        <a:rPr lang="en-US" dirty="0"/>
                        <a:t>Conference</a:t>
                      </a:r>
                    </a:p>
                  </a:txBody>
                  <a:tcPr/>
                </a:tc>
                <a:tc>
                  <a:txBody>
                    <a:bodyPr/>
                    <a:lstStyle/>
                    <a:p>
                      <a:r>
                        <a:rPr lang="en-US" dirty="0"/>
                        <a:t>DBF of AVR Tasks in ICEs with Dynamic-Skip Fire (DSF)</a:t>
                      </a:r>
                    </a:p>
                  </a:txBody>
                  <a:tcPr/>
                </a:tc>
                <a:tc>
                  <a:txBody>
                    <a:bodyPr/>
                    <a:lstStyle/>
                    <a:p>
                      <a:r>
                        <a:rPr lang="en-US" dirty="0"/>
                        <a:t>RTSS</a:t>
                      </a:r>
                    </a:p>
                  </a:txBody>
                  <a:tcPr/>
                </a:tc>
                <a:extLst>
                  <a:ext uri="{0D108BD9-81ED-4DB2-BD59-A6C34878D82A}">
                    <a16:rowId xmlns:a16="http://schemas.microsoft.com/office/drawing/2014/main" val="3629502951"/>
                  </a:ext>
                </a:extLst>
              </a:tr>
              <a:tr h="370840">
                <a:tc>
                  <a:txBody>
                    <a:bodyPr/>
                    <a:lstStyle/>
                    <a:p>
                      <a:r>
                        <a:rPr lang="en-US" dirty="0"/>
                        <a:t>2021-10-26</a:t>
                      </a:r>
                    </a:p>
                  </a:txBody>
                  <a:tcPr/>
                </a:tc>
                <a:tc>
                  <a:txBody>
                    <a:bodyPr/>
                    <a:lstStyle/>
                    <a:p>
                      <a:r>
                        <a:rPr lang="en-US" dirty="0"/>
                        <a:t>Conference</a:t>
                      </a:r>
                    </a:p>
                  </a:txBody>
                  <a:tcPr/>
                </a:tc>
                <a:tc>
                  <a:txBody>
                    <a:bodyPr/>
                    <a:lstStyle/>
                    <a:p>
                      <a:pPr marL="0" indent="0">
                        <a:buFont typeface="+mj-lt"/>
                        <a:buNone/>
                      </a:pPr>
                      <a:r>
                        <a:rPr lang="en-US" dirty="0"/>
                        <a:t>Online Demand-Based Hybrid Powertrain Configuration (RHP)</a:t>
                      </a:r>
                    </a:p>
                  </a:txBody>
                  <a:tcPr/>
                </a:tc>
                <a:tc>
                  <a:txBody>
                    <a:bodyPr/>
                    <a:lstStyle/>
                    <a:p>
                      <a:r>
                        <a:rPr lang="en-US" dirty="0"/>
                        <a:t>RTAS</a:t>
                      </a:r>
                    </a:p>
                  </a:txBody>
                  <a:tcPr/>
                </a:tc>
                <a:extLst>
                  <a:ext uri="{0D108BD9-81ED-4DB2-BD59-A6C34878D82A}">
                    <a16:rowId xmlns:a16="http://schemas.microsoft.com/office/drawing/2014/main" val="3533154278"/>
                  </a:ext>
                </a:extLst>
              </a:tr>
            </a:tbl>
          </a:graphicData>
        </a:graphic>
      </p:graphicFrame>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75</a:t>
            </a:fld>
            <a:endParaRPr lang="en-US"/>
          </a:p>
        </p:txBody>
      </p:sp>
      <p:graphicFrame>
        <p:nvGraphicFramePr>
          <p:cNvPr id="6" name="Table 6">
            <a:extLst>
              <a:ext uri="{FF2B5EF4-FFF2-40B4-BE49-F238E27FC236}">
                <a16:creationId xmlns:a16="http://schemas.microsoft.com/office/drawing/2014/main" id="{9A189BD8-5C11-496D-9B7C-EC1127EDB70B}"/>
              </a:ext>
            </a:extLst>
          </p:cNvPr>
          <p:cNvGraphicFramePr>
            <a:graphicFrameLocks noGrp="1"/>
          </p:cNvGraphicFramePr>
          <p:nvPr>
            <p:extLst>
              <p:ext uri="{D42A27DB-BD31-4B8C-83A1-F6EECF244321}">
                <p14:modId xmlns:p14="http://schemas.microsoft.com/office/powerpoint/2010/main" val="3624260133"/>
              </p:ext>
            </p:extLst>
          </p:nvPr>
        </p:nvGraphicFramePr>
        <p:xfrm>
          <a:off x="838200" y="4424788"/>
          <a:ext cx="10466965" cy="1849120"/>
        </p:xfrm>
        <a:graphic>
          <a:graphicData uri="http://schemas.openxmlformats.org/drawingml/2006/table">
            <a:tbl>
              <a:tblPr firstRow="1" bandRow="1">
                <a:tableStyleId>{C4B1156A-380E-4F78-BDF5-A606A8083BF9}</a:tableStyleId>
              </a:tblPr>
              <a:tblGrid>
                <a:gridCol w="1492045">
                  <a:extLst>
                    <a:ext uri="{9D8B030D-6E8A-4147-A177-3AD203B41FA5}">
                      <a16:colId xmlns:a16="http://schemas.microsoft.com/office/drawing/2014/main" val="2549052396"/>
                    </a:ext>
                  </a:extLst>
                </a:gridCol>
                <a:gridCol w="1298385">
                  <a:extLst>
                    <a:ext uri="{9D8B030D-6E8A-4147-A177-3AD203B41FA5}">
                      <a16:colId xmlns:a16="http://schemas.microsoft.com/office/drawing/2014/main" val="4168335598"/>
                    </a:ext>
                  </a:extLst>
                </a:gridCol>
                <a:gridCol w="7676535">
                  <a:extLst>
                    <a:ext uri="{9D8B030D-6E8A-4147-A177-3AD203B41FA5}">
                      <a16:colId xmlns:a16="http://schemas.microsoft.com/office/drawing/2014/main" val="4137756942"/>
                    </a:ext>
                  </a:extLst>
                </a:gridCol>
              </a:tblGrid>
              <a:tr h="0">
                <a:tc>
                  <a:txBody>
                    <a:bodyPr/>
                    <a:lstStyle/>
                    <a:p>
                      <a:r>
                        <a:rPr lang="en-US" dirty="0"/>
                        <a:t>Abbreviation</a:t>
                      </a:r>
                    </a:p>
                  </a:txBody>
                  <a:tcPr/>
                </a:tc>
                <a:tc>
                  <a:txBody>
                    <a:bodyPr/>
                    <a:lstStyle/>
                    <a:p>
                      <a:r>
                        <a:rPr lang="en-US" dirty="0"/>
                        <a:t>Type</a:t>
                      </a:r>
                    </a:p>
                  </a:txBody>
                  <a:tcPr/>
                </a:tc>
                <a:tc>
                  <a:txBody>
                    <a:bodyPr/>
                    <a:lstStyle/>
                    <a:p>
                      <a:r>
                        <a:rPr lang="en-US" dirty="0"/>
                        <a:t>Full Name</a:t>
                      </a:r>
                    </a:p>
                  </a:txBody>
                  <a:tcPr/>
                </a:tc>
                <a:extLst>
                  <a:ext uri="{0D108BD9-81ED-4DB2-BD59-A6C34878D82A}">
                    <a16:rowId xmlns:a16="http://schemas.microsoft.com/office/drawing/2014/main" val="1001150196"/>
                  </a:ext>
                </a:extLst>
              </a:tr>
              <a:tr h="370840">
                <a:tc>
                  <a:txBody>
                    <a:bodyPr/>
                    <a:lstStyle/>
                    <a:p>
                      <a:r>
                        <a:rPr lang="en-US" dirty="0"/>
                        <a:t>ECRTS</a:t>
                      </a:r>
                    </a:p>
                  </a:txBody>
                  <a:tcPr/>
                </a:tc>
                <a:tc>
                  <a:txBody>
                    <a:bodyPr/>
                    <a:lstStyle/>
                    <a:p>
                      <a:r>
                        <a:rPr lang="en-US" dirty="0"/>
                        <a:t>Conference</a:t>
                      </a:r>
                    </a:p>
                  </a:txBody>
                  <a:tcPr/>
                </a:tc>
                <a:tc>
                  <a:txBody>
                    <a:bodyPr/>
                    <a:lstStyle/>
                    <a:p>
                      <a:r>
                        <a:rPr lang="en-US" dirty="0" err="1"/>
                        <a:t>Euromicro</a:t>
                      </a:r>
                      <a:r>
                        <a:rPr lang="en-US" dirty="0"/>
                        <a:t> Conference on Real-Time Systems</a:t>
                      </a:r>
                    </a:p>
                  </a:txBody>
                  <a:tcPr/>
                </a:tc>
                <a:extLst>
                  <a:ext uri="{0D108BD9-81ED-4DB2-BD59-A6C34878D82A}">
                    <a16:rowId xmlns:a16="http://schemas.microsoft.com/office/drawing/2014/main" val="817845452"/>
                  </a:ext>
                </a:extLst>
              </a:tr>
              <a:tr h="370840">
                <a:tc>
                  <a:txBody>
                    <a:bodyPr/>
                    <a:lstStyle/>
                    <a:p>
                      <a:r>
                        <a:rPr lang="en-US" dirty="0"/>
                        <a:t>RTSS</a:t>
                      </a:r>
                    </a:p>
                  </a:txBody>
                  <a:tcPr/>
                </a:tc>
                <a:tc>
                  <a:txBody>
                    <a:bodyPr/>
                    <a:lstStyle/>
                    <a:p>
                      <a:r>
                        <a:rPr lang="en-US" dirty="0"/>
                        <a:t>Conference</a:t>
                      </a:r>
                    </a:p>
                  </a:txBody>
                  <a:tcPr/>
                </a:tc>
                <a:tc>
                  <a:txBody>
                    <a:bodyPr/>
                    <a:lstStyle/>
                    <a:p>
                      <a:r>
                        <a:rPr lang="en-US" dirty="0"/>
                        <a:t>Real-Time Systems Symposium</a:t>
                      </a:r>
                    </a:p>
                  </a:txBody>
                  <a:tcPr/>
                </a:tc>
                <a:extLst>
                  <a:ext uri="{0D108BD9-81ED-4DB2-BD59-A6C34878D82A}">
                    <a16:rowId xmlns:a16="http://schemas.microsoft.com/office/drawing/2014/main" val="16897571"/>
                  </a:ext>
                </a:extLst>
              </a:tr>
              <a:tr h="370840">
                <a:tc>
                  <a:txBody>
                    <a:bodyPr/>
                    <a:lstStyle/>
                    <a:p>
                      <a:r>
                        <a:rPr lang="en-US" dirty="0"/>
                        <a:t>RTAS</a:t>
                      </a:r>
                    </a:p>
                  </a:txBody>
                  <a:tcPr/>
                </a:tc>
                <a:tc>
                  <a:txBody>
                    <a:bodyPr/>
                    <a:lstStyle/>
                    <a:p>
                      <a:r>
                        <a:rPr lang="en-US" dirty="0"/>
                        <a:t>Conference</a:t>
                      </a:r>
                    </a:p>
                  </a:txBody>
                  <a:tcPr/>
                </a:tc>
                <a:tc>
                  <a:txBody>
                    <a:bodyPr/>
                    <a:lstStyle/>
                    <a:p>
                      <a:r>
                        <a:rPr lang="en-US" dirty="0"/>
                        <a:t>Real-Time and Embedded Technology and Applications Symposium</a:t>
                      </a:r>
                    </a:p>
                  </a:txBody>
                  <a:tcPr/>
                </a:tc>
                <a:extLst>
                  <a:ext uri="{0D108BD9-81ED-4DB2-BD59-A6C34878D82A}">
                    <a16:rowId xmlns:a16="http://schemas.microsoft.com/office/drawing/2014/main" val="1919121791"/>
                  </a:ext>
                </a:extLst>
              </a:tr>
              <a:tr h="370840">
                <a:tc>
                  <a:txBody>
                    <a:bodyPr/>
                    <a:lstStyle/>
                    <a:p>
                      <a:r>
                        <a:rPr lang="en-US" dirty="0"/>
                        <a:t>IEEE </a:t>
                      </a:r>
                      <a:r>
                        <a:rPr lang="en-US" dirty="0" err="1"/>
                        <a:t>ToC</a:t>
                      </a:r>
                      <a:endParaRPr lang="en-US" dirty="0"/>
                    </a:p>
                  </a:txBody>
                  <a:tcPr/>
                </a:tc>
                <a:tc>
                  <a:txBody>
                    <a:bodyPr/>
                    <a:lstStyle/>
                    <a:p>
                      <a:r>
                        <a:rPr lang="en-US" dirty="0"/>
                        <a:t>Journal</a:t>
                      </a:r>
                    </a:p>
                  </a:txBody>
                  <a:tcPr/>
                </a:tc>
                <a:tc>
                  <a:txBody>
                    <a:bodyPr/>
                    <a:lstStyle/>
                    <a:p>
                      <a:r>
                        <a:rPr lang="en-US" dirty="0"/>
                        <a:t>IEEE Transactions on Computers</a:t>
                      </a:r>
                    </a:p>
                  </a:txBody>
                  <a:tcPr/>
                </a:tc>
                <a:extLst>
                  <a:ext uri="{0D108BD9-81ED-4DB2-BD59-A6C34878D82A}">
                    <a16:rowId xmlns:a16="http://schemas.microsoft.com/office/drawing/2014/main" val="1416284769"/>
                  </a:ext>
                </a:extLst>
              </a:tr>
            </a:tbl>
          </a:graphicData>
        </a:graphic>
      </p:graphicFrame>
    </p:spTree>
    <p:extLst>
      <p:ext uri="{BB962C8B-B14F-4D97-AF65-F5344CB8AC3E}">
        <p14:creationId xmlns:p14="http://schemas.microsoft.com/office/powerpoint/2010/main" val="811123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Publications</a:t>
            </a:r>
          </a:p>
        </p:txBody>
      </p:sp>
      <p:sp>
        <p:nvSpPr>
          <p:cNvPr id="7" name="Content Placeholder 6">
            <a:extLst>
              <a:ext uri="{FF2B5EF4-FFF2-40B4-BE49-F238E27FC236}">
                <a16:creationId xmlns:a16="http://schemas.microsoft.com/office/drawing/2014/main" id="{EA565411-B1DB-435F-9508-01B9BF318E5C}"/>
              </a:ext>
            </a:extLst>
          </p:cNvPr>
          <p:cNvSpPr>
            <a:spLocks noGrp="1"/>
          </p:cNvSpPr>
          <p:nvPr>
            <p:ph sz="half" idx="1"/>
          </p:nvPr>
        </p:nvSpPr>
        <p:spPr/>
        <p:txBody>
          <a:bodyPr>
            <a:normAutofit/>
          </a:bodyPr>
          <a:lstStyle/>
          <a:p>
            <a:pPr marL="0" indent="0">
              <a:buNone/>
            </a:pPr>
            <a:r>
              <a:rPr lang="en-US" sz="2400" b="1" dirty="0">
                <a:latin typeface="Garamond" panose="02020404030301010803" pitchFamily="18" charset="0"/>
              </a:rPr>
              <a:t>Conference</a:t>
            </a:r>
            <a:r>
              <a:rPr lang="en-US" sz="2400" dirty="0">
                <a:latin typeface="Garamond" panose="02020404030301010803" pitchFamily="18" charset="0"/>
              </a:rPr>
              <a:t>:</a:t>
            </a:r>
          </a:p>
          <a:p>
            <a:pPr marL="514350" indent="-514350">
              <a:buFont typeface="+mj-lt"/>
              <a:buAutoNum type="arabicPeriod"/>
            </a:pPr>
            <a:r>
              <a:rPr lang="en-US" sz="2400" dirty="0">
                <a:latin typeface="Garamond" panose="02020404030301010803" pitchFamily="18" charset="0"/>
              </a:rPr>
              <a:t>Trading Utilization for Circuitry – RTCSA 2017, Conference</a:t>
            </a: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endParaRPr lang="en-US" sz="2400" dirty="0">
              <a:latin typeface="Garamond" panose="02020404030301010803" pitchFamily="18" charset="0"/>
            </a:endParaRPr>
          </a:p>
          <a:p>
            <a:pPr marL="514350" indent="-514350">
              <a:buFont typeface="+mj-lt"/>
              <a:buAutoNum type="arabicPeriod"/>
            </a:pPr>
            <a:r>
              <a:rPr lang="en-US" sz="2400" dirty="0">
                <a:latin typeface="Garamond" panose="02020404030301010803" pitchFamily="18" charset="0"/>
              </a:rPr>
              <a:t>An Efficient Knapsack-Based Approach for Calculating the Worst-Case Demand of AVR Tasks – </a:t>
            </a:r>
            <a:br>
              <a:rPr lang="en-US" sz="2400" dirty="0">
                <a:latin typeface="Garamond" panose="02020404030301010803" pitchFamily="18" charset="0"/>
              </a:rPr>
            </a:br>
            <a:r>
              <a:rPr lang="en-US" sz="2400" dirty="0">
                <a:latin typeface="Garamond" panose="02020404030301010803" pitchFamily="18" charset="0"/>
              </a:rPr>
              <a:t>RTSS 2018, Conference</a:t>
            </a:r>
          </a:p>
        </p:txBody>
      </p:sp>
      <p:sp>
        <p:nvSpPr>
          <p:cNvPr id="8" name="Content Placeholder 7">
            <a:extLst>
              <a:ext uri="{FF2B5EF4-FFF2-40B4-BE49-F238E27FC236}">
                <a16:creationId xmlns:a16="http://schemas.microsoft.com/office/drawing/2014/main" id="{9FC48EC6-F26F-4972-A166-BE759C1297C8}"/>
              </a:ext>
            </a:extLst>
          </p:cNvPr>
          <p:cNvSpPr>
            <a:spLocks noGrp="1"/>
          </p:cNvSpPr>
          <p:nvPr>
            <p:ph sz="half" idx="2"/>
          </p:nvPr>
        </p:nvSpPr>
        <p:spPr/>
        <p:txBody>
          <a:bodyPr>
            <a:normAutofit/>
          </a:bodyPr>
          <a:lstStyle/>
          <a:p>
            <a:pPr marL="0" indent="0">
              <a:buNone/>
            </a:pPr>
            <a:r>
              <a:rPr lang="en-US" sz="2400" b="1" dirty="0">
                <a:latin typeface="Garamond" panose="02020404030301010803" pitchFamily="18" charset="0"/>
              </a:rPr>
              <a:t>In Progress</a:t>
            </a:r>
            <a:r>
              <a:rPr lang="en-US" sz="2400" dirty="0">
                <a:latin typeface="Garamond" panose="02020404030301010803" pitchFamily="18" charset="0"/>
              </a:rPr>
              <a:t>:</a:t>
            </a:r>
          </a:p>
          <a:p>
            <a:pPr marL="514350" indent="-514350">
              <a:buFont typeface="+mj-lt"/>
              <a:buAutoNum type="arabicPeriod"/>
            </a:pPr>
            <a:r>
              <a:rPr lang="en-US" sz="2400" dirty="0">
                <a:latin typeface="Garamond" panose="02020404030301010803" pitchFamily="18" charset="0"/>
              </a:rPr>
              <a:t>Worst Case Demand of Monotonically Ascending Execution Sequences – Conference</a:t>
            </a: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endParaRPr lang="en-US" sz="2400" dirty="0">
              <a:latin typeface="Garamond" panose="02020404030301010803" pitchFamily="18" charset="0"/>
            </a:endParaRPr>
          </a:p>
          <a:p>
            <a:pPr marL="514350" indent="-514350">
              <a:buFont typeface="+mj-lt"/>
              <a:buAutoNum type="arabicPeriod"/>
            </a:pPr>
            <a:r>
              <a:rPr lang="en-US" sz="2400" dirty="0">
                <a:latin typeface="Garamond" panose="02020404030301010803" pitchFamily="18" charset="0"/>
              </a:rPr>
              <a:t>FPTAS for AVR Task DBF - Journal</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76</a:t>
            </a:fld>
            <a:endParaRPr lang="en-US"/>
          </a:p>
        </p:txBody>
      </p:sp>
      <p:pic>
        <p:nvPicPr>
          <p:cNvPr id="6" name="Picture 5">
            <a:extLst>
              <a:ext uri="{FF2B5EF4-FFF2-40B4-BE49-F238E27FC236}">
                <a16:creationId xmlns:a16="http://schemas.microsoft.com/office/drawing/2014/main" id="{0C3A46DB-95E4-44F4-BFE7-F0C8FCC3C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458" y="3180461"/>
            <a:ext cx="1766175" cy="993474"/>
          </a:xfrm>
          <a:prstGeom prst="rect">
            <a:avLst/>
          </a:prstGeom>
          <a:ln w="28575">
            <a:solidFill>
              <a:srgbClr val="0C544A"/>
            </a:solidFill>
          </a:ln>
        </p:spPr>
      </p:pic>
      <p:grpSp>
        <p:nvGrpSpPr>
          <p:cNvPr id="9" name="Group 8">
            <a:extLst>
              <a:ext uri="{FF2B5EF4-FFF2-40B4-BE49-F238E27FC236}">
                <a16:creationId xmlns:a16="http://schemas.microsoft.com/office/drawing/2014/main" id="{DFAF6B20-06D5-430C-8C94-CED34838000E}"/>
              </a:ext>
            </a:extLst>
          </p:cNvPr>
          <p:cNvGrpSpPr/>
          <p:nvPr/>
        </p:nvGrpSpPr>
        <p:grpSpPr>
          <a:xfrm>
            <a:off x="1876426" y="6042879"/>
            <a:ext cx="3391898" cy="704286"/>
            <a:chOff x="7154339" y="1774105"/>
            <a:chExt cx="1688431" cy="350582"/>
          </a:xfrm>
        </p:grpSpPr>
        <p:grpSp>
          <p:nvGrpSpPr>
            <p:cNvPr id="10" name="Group 9">
              <a:extLst>
                <a:ext uri="{FF2B5EF4-FFF2-40B4-BE49-F238E27FC236}">
                  <a16:creationId xmlns:a16="http://schemas.microsoft.com/office/drawing/2014/main" id="{3F706633-3470-40DE-911B-4BE9C7B00ED3}"/>
                </a:ext>
              </a:extLst>
            </p:cNvPr>
            <p:cNvGrpSpPr/>
            <p:nvPr/>
          </p:nvGrpSpPr>
          <p:grpSpPr>
            <a:xfrm>
              <a:off x="7945110" y="1774105"/>
              <a:ext cx="288265" cy="335693"/>
              <a:chOff x="6457950" y="2936143"/>
              <a:chExt cx="1963444" cy="2286488"/>
            </a:xfrm>
          </p:grpSpPr>
          <p:sp>
            <p:nvSpPr>
              <p:cNvPr id="42" name="Rectangle: Rounded Corners 3">
                <a:extLst>
                  <a:ext uri="{FF2B5EF4-FFF2-40B4-BE49-F238E27FC236}">
                    <a16:creationId xmlns:a16="http://schemas.microsoft.com/office/drawing/2014/main" id="{E6A15B1B-B48D-45CC-A225-1BC7533DE0F0}"/>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6">
                <a:extLst>
                  <a:ext uri="{FF2B5EF4-FFF2-40B4-BE49-F238E27FC236}">
                    <a16:creationId xmlns:a16="http://schemas.microsoft.com/office/drawing/2014/main" id="{1D148370-2A0E-47E9-88FA-76A1B4D584E0}"/>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C39687A-E742-4B5F-829C-08F1F1002A18}"/>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2800CDC-7CB1-47E3-BE10-3F341FFBF07E}"/>
                </a:ext>
              </a:extLst>
            </p:cNvPr>
            <p:cNvGrpSpPr/>
            <p:nvPr/>
          </p:nvGrpSpPr>
          <p:grpSpPr>
            <a:xfrm>
              <a:off x="7154339" y="1798773"/>
              <a:ext cx="478303" cy="257886"/>
              <a:chOff x="1153888" y="1633370"/>
              <a:chExt cx="7589802" cy="4092184"/>
            </a:xfrm>
          </p:grpSpPr>
          <p:cxnSp>
            <p:nvCxnSpPr>
              <p:cNvPr id="15" name="Straight Connector 14">
                <a:extLst>
                  <a:ext uri="{FF2B5EF4-FFF2-40B4-BE49-F238E27FC236}">
                    <a16:creationId xmlns:a16="http://schemas.microsoft.com/office/drawing/2014/main" id="{0BE529D1-186A-4846-BDB7-E96D62940841}"/>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EC0F3454-A394-42F9-B8CE-990CB1E2C338}"/>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C1926A8E-5464-4981-A532-9106D25D0D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735D6A87-915A-4398-B9F4-09494E1C2406}"/>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5DA85AB9-96DD-4EF0-83FE-7946E18D425B}"/>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02809D9A-DB7D-41FC-973A-ADCC21ED31BF}"/>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4C73BDF-90E2-4F32-9E22-FDBB1DA2D12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6D80D213-5A83-4449-A361-FDD3507A581C}"/>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AE8839C9-5140-4E60-9C7D-BB271E65657D}"/>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8F60EA4F-772D-4223-96B5-9E9A9CD4780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81883DAE-7328-4EA2-BCAF-E28D23F9F0F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893D6BF0-F2DE-4D98-86C1-9D4A6727805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E853D1B2-0259-4CBC-A329-10EDBCEA9F1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75F97835-DF45-486E-B631-9C5902B014B2}"/>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F5E37E13-0703-48D6-9800-3FFE0A2476B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248F3184-4437-4C35-8128-C51C747998F5}"/>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05218367-4D75-4A34-B42B-84F1990236B5}"/>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1AE49FC9-3575-4349-A7E4-78D64481689B}"/>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80CA681-16DB-44BB-B9B9-BB8DC054282A}"/>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133E973C-109A-41F9-82EA-BAA7C5C6DC0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7CF243C3-7D52-4892-82EA-B658E694F9C8}"/>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8B1E10E1-6723-4395-921E-94FA1D7E5BE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4C90C1EE-5049-44C5-B3E6-3D57629B78A5}"/>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F02A28C2-0545-489A-BE22-08703915801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6F40494-4BFD-49A0-B265-5468267F2AB6}"/>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E429AD7-1C3B-4A36-AB71-0A9010F61A5E}"/>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09A37C77-52E1-424D-8D7A-734036B158B7}"/>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2" name="Rectangle 11">
              <a:extLst>
                <a:ext uri="{FF2B5EF4-FFF2-40B4-BE49-F238E27FC236}">
                  <a16:creationId xmlns:a16="http://schemas.microsoft.com/office/drawing/2014/main" id="{147A6E1D-7E93-4918-A1A7-456FEA61357B}"/>
                </a:ext>
              </a:extLst>
            </p:cNvPr>
            <p:cNvSpPr/>
            <p:nvPr/>
          </p:nvSpPr>
          <p:spPr>
            <a:xfrm>
              <a:off x="7585416" y="1846925"/>
              <a:ext cx="289017" cy="229809"/>
            </a:xfrm>
            <a:prstGeom prst="rect">
              <a:avLst/>
            </a:prstGeom>
          </p:spPr>
          <p:txBody>
            <a:bodyPr wrap="none">
              <a:spAutoFit/>
            </a:bodyPr>
            <a:lstStyle/>
            <a:p>
              <a:r>
                <a:rPr lang="en-US" sz="2400" dirty="0"/>
                <a:t>↔</a:t>
              </a:r>
            </a:p>
          </p:txBody>
        </p:sp>
        <p:pic>
          <p:nvPicPr>
            <p:cNvPr id="13" name="Picture 12">
              <a:extLst>
                <a:ext uri="{FF2B5EF4-FFF2-40B4-BE49-F238E27FC236}">
                  <a16:creationId xmlns:a16="http://schemas.microsoft.com/office/drawing/2014/main" id="{B786A794-FDAA-4843-AAB0-F00E96100E7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14" name="Picture 13">
              <a:extLst>
                <a:ext uri="{FF2B5EF4-FFF2-40B4-BE49-F238E27FC236}">
                  <a16:creationId xmlns:a16="http://schemas.microsoft.com/office/drawing/2014/main" id="{AFB8067A-2717-4295-9E05-DE293038FFC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pic>
        <p:nvPicPr>
          <p:cNvPr id="45" name="Picture 44">
            <a:extLst>
              <a:ext uri="{FF2B5EF4-FFF2-40B4-BE49-F238E27FC236}">
                <a16:creationId xmlns:a16="http://schemas.microsoft.com/office/drawing/2014/main" id="{38DB4831-7331-4739-B7D0-DC48F2CE1E06}"/>
              </a:ext>
            </a:extLst>
          </p:cNvPr>
          <p:cNvPicPr>
            <a:picLocks noChangeAspect="1"/>
          </p:cNvPicPr>
          <p:nvPr/>
        </p:nvPicPr>
        <p:blipFill rotWithShape="1">
          <a:blip r:embed="rId5"/>
          <a:srcRect b="25544"/>
          <a:stretch/>
        </p:blipFill>
        <p:spPr>
          <a:xfrm>
            <a:off x="8349611" y="3564222"/>
            <a:ext cx="2425715" cy="1219426"/>
          </a:xfrm>
          <a:prstGeom prst="rect">
            <a:avLst/>
          </a:prstGeom>
        </p:spPr>
      </p:pic>
      <p:pic>
        <p:nvPicPr>
          <p:cNvPr id="46" name="Picture 45" descr="A picture containing equipment, cluttered, automaton&#10;&#10;Description automatically generated">
            <a:extLst>
              <a:ext uri="{FF2B5EF4-FFF2-40B4-BE49-F238E27FC236}">
                <a16:creationId xmlns:a16="http://schemas.microsoft.com/office/drawing/2014/main" id="{48DFE4AC-295F-4441-AFC9-B6C305AFDD12}"/>
              </a:ext>
            </a:extLst>
          </p:cNvPr>
          <p:cNvPicPr>
            <a:picLocks noChangeAspect="1"/>
          </p:cNvPicPr>
          <p:nvPr/>
        </p:nvPicPr>
        <p:blipFill>
          <a:blip r:embed="rId6"/>
          <a:stretch>
            <a:fillRect/>
          </a:stretch>
        </p:blipFill>
        <p:spPr>
          <a:xfrm>
            <a:off x="7085338" y="3647875"/>
            <a:ext cx="1115225" cy="1115225"/>
          </a:xfrm>
          <a:prstGeom prst="rect">
            <a:avLst/>
          </a:prstGeom>
        </p:spPr>
      </p:pic>
      <p:grpSp>
        <p:nvGrpSpPr>
          <p:cNvPr id="47" name="Group 46">
            <a:extLst>
              <a:ext uri="{FF2B5EF4-FFF2-40B4-BE49-F238E27FC236}">
                <a16:creationId xmlns:a16="http://schemas.microsoft.com/office/drawing/2014/main" id="{8E487E4E-79EF-4932-AE1F-E3BC13751921}"/>
              </a:ext>
            </a:extLst>
          </p:cNvPr>
          <p:cNvGrpSpPr/>
          <p:nvPr/>
        </p:nvGrpSpPr>
        <p:grpSpPr>
          <a:xfrm>
            <a:off x="8462337" y="5765022"/>
            <a:ext cx="1146211" cy="914440"/>
            <a:chOff x="6305976" y="5299850"/>
            <a:chExt cx="829476" cy="661750"/>
          </a:xfrm>
        </p:grpSpPr>
        <p:grpSp>
          <p:nvGrpSpPr>
            <p:cNvPr id="48" name="Group 47">
              <a:extLst>
                <a:ext uri="{FF2B5EF4-FFF2-40B4-BE49-F238E27FC236}">
                  <a16:creationId xmlns:a16="http://schemas.microsoft.com/office/drawing/2014/main" id="{7AE760DC-00E4-4294-9FE8-7A53A0A1CE5D}"/>
                </a:ext>
              </a:extLst>
            </p:cNvPr>
            <p:cNvGrpSpPr/>
            <p:nvPr/>
          </p:nvGrpSpPr>
          <p:grpSpPr>
            <a:xfrm>
              <a:off x="6573292" y="5299850"/>
              <a:ext cx="562160" cy="661750"/>
              <a:chOff x="3641377" y="517405"/>
              <a:chExt cx="4836784" cy="5693654"/>
            </a:xfrm>
          </p:grpSpPr>
          <p:sp>
            <p:nvSpPr>
              <p:cNvPr id="50" name="Oval 49">
                <a:extLst>
                  <a:ext uri="{FF2B5EF4-FFF2-40B4-BE49-F238E27FC236}">
                    <a16:creationId xmlns:a16="http://schemas.microsoft.com/office/drawing/2014/main" id="{F15A75B2-E3ED-4D1C-966D-0DDED2BD6AED}"/>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51" name="Straight Arrow Connector 50">
                <a:extLst>
                  <a:ext uri="{FF2B5EF4-FFF2-40B4-BE49-F238E27FC236}">
                    <a16:creationId xmlns:a16="http://schemas.microsoft.com/office/drawing/2014/main" id="{098F9B4D-04FF-43B6-A68F-4A9B03A9878E}"/>
                  </a:ext>
                </a:extLst>
              </p:cNvPr>
              <p:cNvCxnSpPr>
                <a:stCxn id="67" idx="5"/>
                <a:endCxn id="5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3BBDCC49-91BE-482B-9FD6-BAD491A1F409}"/>
                  </a:ext>
                </a:extLst>
              </p:cNvPr>
              <p:cNvCxnSpPr>
                <a:stCxn id="67" idx="3"/>
                <a:endCxn id="6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06C32ADD-254F-4D7B-8DF0-D9F26BC946D4}"/>
                  </a:ext>
                </a:extLst>
              </p:cNvPr>
              <p:cNvCxnSpPr>
                <a:stCxn id="66" idx="4"/>
                <a:endCxn id="6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F7B2546A-1039-42B6-840F-54FB13A507FC}"/>
                  </a:ext>
                </a:extLst>
              </p:cNvPr>
              <p:cNvCxnSpPr>
                <a:stCxn id="63" idx="4"/>
                <a:endCxn id="6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43CFEFEB-4AAB-4944-AC7E-588994BFF0E2}"/>
                  </a:ext>
                </a:extLst>
              </p:cNvPr>
              <p:cNvCxnSpPr>
                <a:stCxn id="50" idx="4"/>
                <a:endCxn id="6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7B55A282-957A-41B5-904D-0075591431A4}"/>
                  </a:ext>
                </a:extLst>
              </p:cNvPr>
              <p:cNvCxnSpPr>
                <a:stCxn id="6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0B329D5E-8858-4D5D-8C79-4CC5BE2FC766}"/>
                  </a:ext>
                </a:extLst>
              </p:cNvPr>
              <p:cNvCxnSpPr>
                <a:stCxn id="68" idx="5"/>
                <a:endCxn id="6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E17EF092-1896-47E6-9D5F-61B25E4E2FFE}"/>
                  </a:ext>
                </a:extLst>
              </p:cNvPr>
              <p:cNvCxnSpPr>
                <a:stCxn id="68" idx="3"/>
                <a:endCxn id="7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5E4C43D7-C1D7-477A-B5A9-DE035E9F9DF4}"/>
                  </a:ext>
                </a:extLst>
              </p:cNvPr>
              <p:cNvCxnSpPr>
                <a:stCxn id="70" idx="4"/>
                <a:endCxn id="7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3057D499-50FD-4834-A5E9-380558CC85DE}"/>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E3BB6017-59E7-4CBC-BA28-CDEEE3DDB798}"/>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7171EFBD-4E0B-49B1-A48F-FCF6386A7D79}"/>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Oval 62">
                <a:extLst>
                  <a:ext uri="{FF2B5EF4-FFF2-40B4-BE49-F238E27FC236}">
                    <a16:creationId xmlns:a16="http://schemas.microsoft.com/office/drawing/2014/main" id="{3BE785B2-0B68-422C-8CFB-C7155E68BAF0}"/>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4" name="Oval 63">
                <a:extLst>
                  <a:ext uri="{FF2B5EF4-FFF2-40B4-BE49-F238E27FC236}">
                    <a16:creationId xmlns:a16="http://schemas.microsoft.com/office/drawing/2014/main" id="{5E499AF0-1EB1-4847-B4A0-67C5E45C80F4}"/>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5" name="Oval 64">
                <a:extLst>
                  <a:ext uri="{FF2B5EF4-FFF2-40B4-BE49-F238E27FC236}">
                    <a16:creationId xmlns:a16="http://schemas.microsoft.com/office/drawing/2014/main" id="{206549FF-9DEE-4B23-971C-CE50625D251F}"/>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6" name="Oval 65">
                <a:extLst>
                  <a:ext uri="{FF2B5EF4-FFF2-40B4-BE49-F238E27FC236}">
                    <a16:creationId xmlns:a16="http://schemas.microsoft.com/office/drawing/2014/main" id="{0004A143-5F4F-4104-A114-4F585287817A}"/>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7" name="Oval 66">
                <a:extLst>
                  <a:ext uri="{FF2B5EF4-FFF2-40B4-BE49-F238E27FC236}">
                    <a16:creationId xmlns:a16="http://schemas.microsoft.com/office/drawing/2014/main" id="{E0BADB06-D887-4C7B-8D4B-99587BE43340}"/>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8" name="Oval 67">
                <a:extLst>
                  <a:ext uri="{FF2B5EF4-FFF2-40B4-BE49-F238E27FC236}">
                    <a16:creationId xmlns:a16="http://schemas.microsoft.com/office/drawing/2014/main" id="{C5CFF411-62C7-49AC-B4CF-752BE834325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9" name="Oval 68">
                <a:extLst>
                  <a:ext uri="{FF2B5EF4-FFF2-40B4-BE49-F238E27FC236}">
                    <a16:creationId xmlns:a16="http://schemas.microsoft.com/office/drawing/2014/main" id="{ECB643F9-224D-4605-ACA7-87D61733324A}"/>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70" name="Oval 69">
                <a:extLst>
                  <a:ext uri="{FF2B5EF4-FFF2-40B4-BE49-F238E27FC236}">
                    <a16:creationId xmlns:a16="http://schemas.microsoft.com/office/drawing/2014/main" id="{5EEF5CE6-05DF-47F7-B422-8D0315365645}"/>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71" name="Oval 70">
                <a:extLst>
                  <a:ext uri="{FF2B5EF4-FFF2-40B4-BE49-F238E27FC236}">
                    <a16:creationId xmlns:a16="http://schemas.microsoft.com/office/drawing/2014/main" id="{FC1541AE-6ED3-4D30-BA05-9BE81C7CD785}"/>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49" name="Rectangle 48">
              <a:extLst>
                <a:ext uri="{FF2B5EF4-FFF2-40B4-BE49-F238E27FC236}">
                  <a16:creationId xmlns:a16="http://schemas.microsoft.com/office/drawing/2014/main" id="{C29265EE-7165-4A79-8FCC-C1C77EB31D63}"/>
                </a:ext>
              </a:extLst>
            </p:cNvPr>
            <p:cNvSpPr/>
            <p:nvPr/>
          </p:nvSpPr>
          <p:spPr>
            <a:xfrm>
              <a:off x="6305976" y="5475835"/>
              <a:ext cx="297066" cy="369332"/>
            </a:xfrm>
            <a:prstGeom prst="rect">
              <a:avLst/>
            </a:prstGeom>
          </p:spPr>
          <p:txBody>
            <a:bodyPr wrap="square">
              <a:spAutoFit/>
            </a:bodyPr>
            <a:lstStyle/>
            <a:p>
              <a:r>
                <a:rPr lang="en-US" b="1" dirty="0">
                  <a:latin typeface="Cambria Math" panose="02040503050406030204" pitchFamily="18" charset="0"/>
                  <a:ea typeface="Cambria Math" panose="02040503050406030204" pitchFamily="18" charset="0"/>
                </a:rPr>
                <a:t>~</a:t>
              </a:r>
            </a:p>
          </p:txBody>
        </p:sp>
      </p:grpSp>
    </p:spTree>
    <p:extLst>
      <p:ext uri="{BB962C8B-B14F-4D97-AF65-F5344CB8AC3E}">
        <p14:creationId xmlns:p14="http://schemas.microsoft.com/office/powerpoint/2010/main" val="272097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307"/>
            <a:ext cx="10515600" cy="1325563"/>
          </a:xfrm>
        </p:spPr>
        <p:txBody>
          <a:bodyPr>
            <a:normAutofit/>
          </a:bodyPr>
          <a:lstStyle/>
          <a:p>
            <a:pPr algn="ctr"/>
            <a:r>
              <a:rPr lang="en-US" dirty="0">
                <a:latin typeface="ITC Stone Serif" pitchFamily="50" charset="0"/>
              </a:rPr>
              <a:t>Conclusion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77</a:t>
            </a:fld>
            <a:endParaRPr lang="en-US"/>
          </a:p>
        </p:txBody>
      </p:sp>
      <p:grpSp>
        <p:nvGrpSpPr>
          <p:cNvPr id="68" name="Group 67">
            <a:extLst>
              <a:ext uri="{FF2B5EF4-FFF2-40B4-BE49-F238E27FC236}">
                <a16:creationId xmlns:a16="http://schemas.microsoft.com/office/drawing/2014/main" id="{693CB270-B212-4E2D-BA08-230DA81E9662}"/>
              </a:ext>
            </a:extLst>
          </p:cNvPr>
          <p:cNvGrpSpPr/>
          <p:nvPr/>
        </p:nvGrpSpPr>
        <p:grpSpPr>
          <a:xfrm>
            <a:off x="6626167" y="5196884"/>
            <a:ext cx="5258863" cy="1220328"/>
            <a:chOff x="359376" y="1743041"/>
            <a:chExt cx="11473248" cy="2662386"/>
          </a:xfrm>
        </p:grpSpPr>
        <p:sp>
          <p:nvSpPr>
            <p:cNvPr id="69" name="Arrow: Left-Right 68">
              <a:extLst>
                <a:ext uri="{FF2B5EF4-FFF2-40B4-BE49-F238E27FC236}">
                  <a16:creationId xmlns:a16="http://schemas.microsoft.com/office/drawing/2014/main" id="{F038EE3B-CFD1-4803-8D12-F41C6615E537}"/>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0" name="Arrow: Left-Right 69">
              <a:extLst>
                <a:ext uri="{FF2B5EF4-FFF2-40B4-BE49-F238E27FC236}">
                  <a16:creationId xmlns:a16="http://schemas.microsoft.com/office/drawing/2014/main" id="{F4C71B19-0C01-44FE-A588-838AF1DAB0FD}"/>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1" name="Arrow: Left-Right 70">
              <a:extLst>
                <a:ext uri="{FF2B5EF4-FFF2-40B4-BE49-F238E27FC236}">
                  <a16:creationId xmlns:a16="http://schemas.microsoft.com/office/drawing/2014/main" id="{881E615A-5AA0-43AE-A316-39F1DE530CDF}"/>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2" name="Arrow: Left-Right 71">
              <a:extLst>
                <a:ext uri="{FF2B5EF4-FFF2-40B4-BE49-F238E27FC236}">
                  <a16:creationId xmlns:a16="http://schemas.microsoft.com/office/drawing/2014/main" id="{1B946A4D-E281-42AD-8E90-4054CD94676F}"/>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3" name="Rectangle 72">
              <a:extLst>
                <a:ext uri="{FF2B5EF4-FFF2-40B4-BE49-F238E27FC236}">
                  <a16:creationId xmlns:a16="http://schemas.microsoft.com/office/drawing/2014/main" id="{BF920752-E808-4595-AE1A-2C55E47FBE76}"/>
                </a:ext>
              </a:extLst>
            </p:cNvPr>
            <p:cNvSpPr/>
            <p:nvPr/>
          </p:nvSpPr>
          <p:spPr>
            <a:xfrm>
              <a:off x="8597383" y="3212676"/>
              <a:ext cx="597281" cy="59693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0418EC75-72BE-4C09-B606-1C4318716B4B}"/>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i="1" smtClean="0">
                            <a:solidFill>
                              <a:schemeClr val="tx1"/>
                            </a:solidFill>
                            <a:latin typeface="Cambria Math" panose="02040503050406030204" pitchFamily="18" charset="0"/>
                            <a:ea typeface="Cambria Math" panose="02040503050406030204" pitchFamily="18" charset="0"/>
                          </a:rPr>
                          <m:t>𝐷</m:t>
                        </m:r>
                        <m:r>
                          <a:rPr lang="en-US" sz="600" b="0" i="1" smtClean="0">
                            <a:solidFill>
                              <a:schemeClr val="tx1"/>
                            </a:solidFill>
                            <a:latin typeface="Cambria Math" panose="02040503050406030204" pitchFamily="18" charset="0"/>
                            <a:ea typeface="Cambria Math" panose="02040503050406030204" pitchFamily="18" charset="0"/>
                          </a:rPr>
                          <m:t>𝐵𝐹</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𝑇</m:t>
                        </m:r>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𝜔</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𝑚𝑖𝑛</m:t>
                          </m:r>
                        </m:sub>
                      </m:sSub>
                      <m:r>
                        <a:rPr lang="en-US" sz="600" i="1">
                          <a:solidFill>
                            <a:schemeClr val="tx1"/>
                          </a:solidFill>
                          <a:latin typeface="Cambria Math" panose="02040503050406030204" pitchFamily="18" charset="0"/>
                          <a:ea typeface="Cambria Math" panose="02040503050406030204" pitchFamily="18" charset="0"/>
                        </a:rPr>
                        <m:t>,</m:t>
                      </m:r>
                    </m:oMath>
                  </a14:m>
                  <a:br>
                    <a:rPr lang="en-US" sz="600"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600" i="1">
                                <a:solidFill>
                                  <a:schemeClr val="tx1"/>
                                </a:solidFill>
                                <a:latin typeface="Cambria Math" panose="02040503050406030204" pitchFamily="18" charset="0"/>
                                <a:ea typeface="Cambria Math" panose="02040503050406030204" pitchFamily="18" charset="0"/>
                              </a:rPr>
                            </m:ctrlPr>
                          </m:sSubPr>
                          <m:e>
                            <m:r>
                              <a:rPr lang="en-US" sz="600" b="0" i="1" smtClean="0">
                                <a:solidFill>
                                  <a:schemeClr val="tx1"/>
                                </a:solidFill>
                                <a:latin typeface="Cambria Math" panose="02040503050406030204" pitchFamily="18" charset="0"/>
                                <a:ea typeface="Cambria Math" panose="02040503050406030204" pitchFamily="18" charset="0"/>
                              </a:rPr>
                              <m:t>               </m:t>
                            </m:r>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600" b="0" i="1" smtClean="0">
                          <a:solidFill>
                            <a:schemeClr val="tx1"/>
                          </a:solidFill>
                          <a:latin typeface="Cambria Math" panose="02040503050406030204" pitchFamily="18" charset="0"/>
                          <a:ea typeface="Cambria Math" panose="02040503050406030204" pitchFamily="18" charset="0"/>
                        </a:rPr>
                        <m:t>𝛿</m:t>
                      </m:r>
                      <m:r>
                        <a:rPr lang="en-US" sz="600" b="0" i="1" smtClean="0">
                          <a:solidFill>
                            <a:schemeClr val="tx1"/>
                          </a:solidFill>
                          <a:latin typeface="Cambria Math" panose="02040503050406030204" pitchFamily="18" charset="0"/>
                          <a:ea typeface="Cambria Math" panose="02040503050406030204" pitchFamily="18" charset="0"/>
                        </a:rPr>
                        <m:t>)</m:t>
                      </m:r>
                    </m:oMath>
                  </a14:m>
                  <a:endParaRPr lang="en-US" sz="600" dirty="0">
                    <a:solidFill>
                      <a:schemeClr val="tx1"/>
                    </a:solidFill>
                  </a:endParaRPr>
                </a:p>
              </p:txBody>
            </p:sp>
          </mc:Choice>
          <mc:Fallback xmlns="">
            <p:sp>
              <p:nvSpPr>
                <p:cNvPr id="74" name="Rectangle 73">
                  <a:extLst>
                    <a:ext uri="{FF2B5EF4-FFF2-40B4-BE49-F238E27FC236}">
                      <a16:creationId xmlns:a16="http://schemas.microsoft.com/office/drawing/2014/main" id="{0418EC75-72BE-4C09-B606-1C4318716B4B}"/>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a:stretch>
                </a:blipFill>
                <a:ln w="3810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AF4CBA52-B297-4B07-AAF9-0FFDAEF4A220}"/>
                </a:ext>
              </a:extLst>
            </p:cNvPr>
            <p:cNvSpPr/>
            <p:nvPr/>
          </p:nvSpPr>
          <p:spPr>
            <a:xfrm>
              <a:off x="2812734" y="3350256"/>
              <a:ext cx="1209871" cy="45590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6" name="Rectangle 75">
              <a:extLst>
                <a:ext uri="{FF2B5EF4-FFF2-40B4-BE49-F238E27FC236}">
                  <a16:creationId xmlns:a16="http://schemas.microsoft.com/office/drawing/2014/main" id="{8FF378C7-22D4-4BDC-8356-2EC89D4BB568}"/>
                </a:ext>
              </a:extLst>
            </p:cNvPr>
            <p:cNvSpPr/>
            <p:nvPr/>
          </p:nvSpPr>
          <p:spPr>
            <a:xfrm>
              <a:off x="3214799" y="3126305"/>
              <a:ext cx="289396" cy="25512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 name="Rectangle 76">
              <a:extLst>
                <a:ext uri="{FF2B5EF4-FFF2-40B4-BE49-F238E27FC236}">
                  <a16:creationId xmlns:a16="http://schemas.microsoft.com/office/drawing/2014/main" id="{C8A94219-F465-40C1-BC45-F74D5DC1E21B}"/>
                </a:ext>
              </a:extLst>
            </p:cNvPr>
            <p:cNvSpPr/>
            <p:nvPr/>
          </p:nvSpPr>
          <p:spPr>
            <a:xfrm>
              <a:off x="5797584" y="3055498"/>
              <a:ext cx="86486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78" name="Picture 77">
              <a:extLst>
                <a:ext uri="{FF2B5EF4-FFF2-40B4-BE49-F238E27FC236}">
                  <a16:creationId xmlns:a16="http://schemas.microsoft.com/office/drawing/2014/main" id="{770E41E0-034C-4886-9F00-85004F275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79" name="Rectangle 78">
              <a:extLst>
                <a:ext uri="{FF2B5EF4-FFF2-40B4-BE49-F238E27FC236}">
                  <a16:creationId xmlns:a16="http://schemas.microsoft.com/office/drawing/2014/main" id="{8231175B-5861-47F4-90B1-DBF747F332F9}"/>
                </a:ext>
              </a:extLst>
            </p:cNvPr>
            <p:cNvSpPr/>
            <p:nvPr/>
          </p:nvSpPr>
          <p:spPr>
            <a:xfrm>
              <a:off x="5803614" y="3588953"/>
              <a:ext cx="444377"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nvGrpSpPr>
            <p:cNvPr id="80" name="Group 79">
              <a:extLst>
                <a:ext uri="{FF2B5EF4-FFF2-40B4-BE49-F238E27FC236}">
                  <a16:creationId xmlns:a16="http://schemas.microsoft.com/office/drawing/2014/main" id="{42EBF7FB-05DF-4E77-9FBA-325B365995A6}"/>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E482938-4299-4DED-867E-1332336619C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1</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89" name="Rectangle 88">
                    <a:extLst>
                      <a:ext uri="{FF2B5EF4-FFF2-40B4-BE49-F238E27FC236}">
                        <a16:creationId xmlns:a16="http://schemas.microsoft.com/office/drawing/2014/main" id="{9E482938-4299-4DED-867E-1332336619C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66B32222-0E33-44C2-BA4B-D25232AD66C8}"/>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2</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90" name="Rectangle 89">
                    <a:extLst>
                      <a:ext uri="{FF2B5EF4-FFF2-40B4-BE49-F238E27FC236}">
                        <a16:creationId xmlns:a16="http://schemas.microsoft.com/office/drawing/2014/main" id="{66B32222-0E33-44C2-BA4B-D25232AD66C8}"/>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0EE072BC-21DA-45AE-9E7F-230C2A23B018}"/>
                    </a:ext>
                  </a:extLst>
                </p:cNvPr>
                <p:cNvSpPr/>
                <p:nvPr/>
              </p:nvSpPr>
              <p:spPr>
                <a:xfrm>
                  <a:off x="2664075" y="3035016"/>
                  <a:ext cx="1552574" cy="80577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600" i="1">
                            <a:latin typeface="Cambria Math" panose="02040503050406030204" pitchFamily="18" charset="0"/>
                            <a:ea typeface="Cambria Math" panose="02040503050406030204" pitchFamily="18" charset="0"/>
                          </a:rPr>
                          <m:t>𝜃</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𝜔</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𝛼</m:t>
                        </m:r>
                        <m:r>
                          <a:rPr lang="en-US" sz="600" i="1">
                            <a:latin typeface="Cambria Math" panose="02040503050406030204" pitchFamily="18" charset="0"/>
                            <a:ea typeface="Cambria Math" panose="02040503050406030204" pitchFamily="18" charset="0"/>
                          </a:rPr>
                          <m:t>, </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𝑚𝑎𝑥</m:t>
                            </m:r>
                          </m:sub>
                        </m:sSub>
                        <m:r>
                          <a:rPr lang="en-US" sz="600" i="1">
                            <a:latin typeface="Cambria Math" panose="02040503050406030204" pitchFamily="18" charset="0"/>
                            <a:ea typeface="Cambria Math" panose="02040503050406030204" pitchFamily="18" charset="0"/>
                          </a:rPr>
                          <m:t>,</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𝑚𝑎𝑥</m:t>
                            </m:r>
                          </m:sub>
                        </m:sSub>
                      </m:oMath>
                    </m:oMathPara>
                  </a14:m>
                  <a:endParaRPr lang="en-US" sz="600" dirty="0"/>
                </a:p>
              </p:txBody>
            </p:sp>
          </mc:Choice>
          <mc:Fallback xmlns="">
            <p:sp>
              <p:nvSpPr>
                <p:cNvPr id="81" name="Rectangle 80">
                  <a:extLst>
                    <a:ext uri="{FF2B5EF4-FFF2-40B4-BE49-F238E27FC236}">
                      <a16:creationId xmlns:a16="http://schemas.microsoft.com/office/drawing/2014/main" id="{0EE072BC-21DA-45AE-9E7F-230C2A23B018}"/>
                    </a:ext>
                  </a:extLst>
                </p:cNvPr>
                <p:cNvSpPr>
                  <a:spLocks noRot="1" noChangeAspect="1" noMove="1" noResize="1" noEditPoints="1" noAdjustHandles="1" noChangeArrowheads="1" noChangeShapeType="1" noTextEdit="1"/>
                </p:cNvSpPr>
                <p:nvPr/>
              </p:nvSpPr>
              <p:spPr>
                <a:xfrm>
                  <a:off x="2664075" y="3035016"/>
                  <a:ext cx="1552574" cy="805771"/>
                </a:xfrm>
                <a:prstGeom prst="rect">
                  <a:avLst/>
                </a:prstGeom>
                <a:blipFill>
                  <a:blip r:embed="rId6"/>
                  <a:stretch>
                    <a:fillRect/>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7DA72B73-1D5D-41A5-922B-23E23CF71487}"/>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Demand Char. / Sched. Analysis</a:t>
              </a:r>
            </a:p>
          </p:txBody>
        </p:sp>
        <p:sp>
          <p:nvSpPr>
            <p:cNvPr id="83" name="Rectangle 82">
              <a:extLst>
                <a:ext uri="{FF2B5EF4-FFF2-40B4-BE49-F238E27FC236}">
                  <a16:creationId xmlns:a16="http://schemas.microsoft.com/office/drawing/2014/main" id="{791ACD4D-2A78-42FC-8A7E-FF8453322615}"/>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Physical System</a:t>
              </a:r>
            </a:p>
          </p:txBody>
        </p:sp>
        <p:sp>
          <p:nvSpPr>
            <p:cNvPr id="84" name="Rectangle 83">
              <a:extLst>
                <a:ext uri="{FF2B5EF4-FFF2-40B4-BE49-F238E27FC236}">
                  <a16:creationId xmlns:a16="http://schemas.microsoft.com/office/drawing/2014/main" id="{1878A7F9-7351-430F-A999-93AB24C0E3A9}"/>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Extracted Dynamics</a:t>
              </a:r>
            </a:p>
          </p:txBody>
        </p:sp>
        <p:sp>
          <p:nvSpPr>
            <p:cNvPr id="85" name="Rectangle 84">
              <a:extLst>
                <a:ext uri="{FF2B5EF4-FFF2-40B4-BE49-F238E27FC236}">
                  <a16:creationId xmlns:a16="http://schemas.microsoft.com/office/drawing/2014/main" id="{4F60515E-C6D9-47E9-A051-20B4FC2589A2}"/>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Dynamics-</a:t>
              </a:r>
              <a:br>
                <a:rPr lang="en-US" sz="600" dirty="0">
                  <a:solidFill>
                    <a:schemeClr val="tx1"/>
                  </a:solidFill>
                  <a:latin typeface="ITC Stone Serif" pitchFamily="50" charset="0"/>
                </a:rPr>
              </a:br>
              <a:r>
                <a:rPr lang="en-US" sz="600" dirty="0">
                  <a:solidFill>
                    <a:schemeClr val="tx1"/>
                  </a:solidFill>
                  <a:latin typeface="ITC Stone Serif" pitchFamily="50" charset="0"/>
                </a:rPr>
                <a:t>Adaptive Tasks</a:t>
              </a:r>
            </a:p>
          </p:txBody>
        </p:sp>
        <p:sp>
          <p:nvSpPr>
            <p:cNvPr id="86" name="Rectangle 85">
              <a:extLst>
                <a:ext uri="{FF2B5EF4-FFF2-40B4-BE49-F238E27FC236}">
                  <a16:creationId xmlns:a16="http://schemas.microsoft.com/office/drawing/2014/main" id="{27E04E2A-24FA-4CD1-A48D-87F822E3B7B3}"/>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Result</a:t>
              </a:r>
            </a:p>
          </p:txBody>
        </p:sp>
        <p:sp>
          <p:nvSpPr>
            <p:cNvPr id="87" name="Rectangle 86">
              <a:extLst>
                <a:ext uri="{FF2B5EF4-FFF2-40B4-BE49-F238E27FC236}">
                  <a16:creationId xmlns:a16="http://schemas.microsoft.com/office/drawing/2014/main" id="{E24C8232-5B3D-40B0-BB7A-F0D2CB210A1D}"/>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PASS</a:t>
              </a:r>
            </a:p>
          </p:txBody>
        </p:sp>
        <p:sp>
          <p:nvSpPr>
            <p:cNvPr id="88" name="Rectangle 87">
              <a:extLst>
                <a:ext uri="{FF2B5EF4-FFF2-40B4-BE49-F238E27FC236}">
                  <a16:creationId xmlns:a16="http://schemas.microsoft.com/office/drawing/2014/main" id="{587CB54B-EAB5-40D5-AF1B-4070264181A7}"/>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FAIL</a:t>
              </a:r>
            </a:p>
          </p:txBody>
        </p:sp>
      </p:grpSp>
      <p:sp>
        <p:nvSpPr>
          <p:cNvPr id="91" name="Content Placeholder 2">
            <a:extLst>
              <a:ext uri="{FF2B5EF4-FFF2-40B4-BE49-F238E27FC236}">
                <a16:creationId xmlns:a16="http://schemas.microsoft.com/office/drawing/2014/main" id="{F6F89EB2-797B-4888-91F1-5F449E1EA505}"/>
              </a:ext>
            </a:extLst>
          </p:cNvPr>
          <p:cNvSpPr>
            <a:spLocks noGrp="1"/>
          </p:cNvSpPr>
          <p:nvPr>
            <p:ph idx="1"/>
          </p:nvPr>
        </p:nvSpPr>
        <p:spPr>
          <a:xfrm>
            <a:off x="6369009" y="3770090"/>
            <a:ext cx="5625885" cy="1325563"/>
          </a:xfrm>
          <a:ln w="57150">
            <a:noFill/>
          </a:ln>
        </p:spPr>
        <p:txBody>
          <a:bodyPr anchor="ctr">
            <a:normAutofit/>
          </a:bodyPr>
          <a:lstStyle/>
          <a:p>
            <a:pPr marL="0" indent="0" algn="ctr">
              <a:buNone/>
            </a:pPr>
            <a:r>
              <a:rPr lang="en-US" sz="1600" dirty="0"/>
              <a:t>Incorporating physical dynamics into real-time system analysis</a:t>
            </a:r>
            <a:br>
              <a:rPr lang="en-US" sz="1600" dirty="0"/>
            </a:br>
            <a:r>
              <a:rPr lang="en-US" sz="1600" dirty="0"/>
              <a:t>can </a:t>
            </a:r>
            <a:r>
              <a:rPr lang="en-US" sz="1600" b="1" dirty="0"/>
              <a:t>reduce pessimism</a:t>
            </a:r>
            <a:r>
              <a:rPr lang="en-US" sz="1600" dirty="0"/>
              <a:t> and </a:t>
            </a:r>
            <a:r>
              <a:rPr lang="en-US" sz="1600" b="1" dirty="0"/>
              <a:t>increase efficiency</a:t>
            </a:r>
            <a:br>
              <a:rPr lang="en-US" sz="1600" dirty="0"/>
            </a:br>
            <a:r>
              <a:rPr lang="en-US" sz="1600" dirty="0"/>
              <a:t>of demand characterization and </a:t>
            </a:r>
            <a:r>
              <a:rPr lang="en-US" sz="1600" dirty="0" err="1"/>
              <a:t>schedulability</a:t>
            </a:r>
            <a:r>
              <a:rPr lang="en-US" sz="1600" dirty="0"/>
              <a:t> analysis</a:t>
            </a:r>
            <a:br>
              <a:rPr lang="en-US" sz="1600" dirty="0"/>
            </a:br>
            <a:r>
              <a:rPr lang="en-US" sz="1600" b="1" dirty="0"/>
              <a:t>while enabling the codesign </a:t>
            </a:r>
            <a:r>
              <a:rPr lang="en-US" sz="1600" dirty="0"/>
              <a:t>of Real-Time Cyber-Physical Systems</a:t>
            </a:r>
            <a:endParaRPr lang="en-US" sz="1600" dirty="0">
              <a:latin typeface="ITC Stone Sans" pitchFamily="50" charset="0"/>
            </a:endParaRPr>
          </a:p>
        </p:txBody>
      </p:sp>
      <p:sp>
        <p:nvSpPr>
          <p:cNvPr id="95" name="Rectangle 94">
            <a:extLst>
              <a:ext uri="{FF2B5EF4-FFF2-40B4-BE49-F238E27FC236}">
                <a16:creationId xmlns:a16="http://schemas.microsoft.com/office/drawing/2014/main" id="{28674118-2BC7-4AA3-AA00-B1B90E7D8440}"/>
              </a:ext>
            </a:extLst>
          </p:cNvPr>
          <p:cNvSpPr/>
          <p:nvPr/>
        </p:nvSpPr>
        <p:spPr>
          <a:xfrm>
            <a:off x="387775"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35FFE2F-7574-4FF0-AAC0-24899D0414B2}"/>
              </a:ext>
            </a:extLst>
          </p:cNvPr>
          <p:cNvSpPr/>
          <p:nvPr/>
        </p:nvSpPr>
        <p:spPr>
          <a:xfrm>
            <a:off x="926721" y="2506417"/>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Trading Util. for Circuitry – RTCSA’17</a:t>
            </a:r>
          </a:p>
        </p:txBody>
      </p:sp>
      <p:grpSp>
        <p:nvGrpSpPr>
          <p:cNvPr id="98" name="Group 97">
            <a:extLst>
              <a:ext uri="{FF2B5EF4-FFF2-40B4-BE49-F238E27FC236}">
                <a16:creationId xmlns:a16="http://schemas.microsoft.com/office/drawing/2014/main" id="{A28E2F2B-2AB3-4EC4-BFFB-0D4128059AF0}"/>
              </a:ext>
            </a:extLst>
          </p:cNvPr>
          <p:cNvGrpSpPr/>
          <p:nvPr/>
        </p:nvGrpSpPr>
        <p:grpSpPr>
          <a:xfrm>
            <a:off x="4085430" y="1523900"/>
            <a:ext cx="1722058" cy="504362"/>
            <a:chOff x="3864140" y="1612586"/>
            <a:chExt cx="1722058" cy="504362"/>
          </a:xfrm>
        </p:grpSpPr>
        <p:grpSp>
          <p:nvGrpSpPr>
            <p:cNvPr id="31" name="Group 30">
              <a:extLst>
                <a:ext uri="{FF2B5EF4-FFF2-40B4-BE49-F238E27FC236}">
                  <a16:creationId xmlns:a16="http://schemas.microsoft.com/office/drawing/2014/main" id="{D9A63984-2680-45FA-AB8B-C8DD41F479E2}"/>
                </a:ext>
              </a:extLst>
            </p:cNvPr>
            <p:cNvGrpSpPr/>
            <p:nvPr/>
          </p:nvGrpSpPr>
          <p:grpSpPr>
            <a:xfrm>
              <a:off x="4738403" y="1612586"/>
              <a:ext cx="372413" cy="433686"/>
              <a:chOff x="6457950" y="2936143"/>
              <a:chExt cx="1963444" cy="2286488"/>
            </a:xfrm>
          </p:grpSpPr>
          <p:sp>
            <p:nvSpPr>
              <p:cNvPr id="63" name="Rectangle: Rounded Corners 3">
                <a:extLst>
                  <a:ext uri="{FF2B5EF4-FFF2-40B4-BE49-F238E27FC236}">
                    <a16:creationId xmlns:a16="http://schemas.microsoft.com/office/drawing/2014/main" id="{D2A5BD6B-7B98-4A0D-A697-F55A39B6E8A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
                <a:extLst>
                  <a:ext uri="{FF2B5EF4-FFF2-40B4-BE49-F238E27FC236}">
                    <a16:creationId xmlns:a16="http://schemas.microsoft.com/office/drawing/2014/main" id="{B2CA7C16-BC3B-4264-8A20-6E86BEE752C0}"/>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8784F4D-369B-4729-8DF1-BBD770C8DC18}"/>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E27EB35-B258-4538-814F-922B3EC8C8E1}"/>
                </a:ext>
              </a:extLst>
            </p:cNvPr>
            <p:cNvGrpSpPr/>
            <p:nvPr/>
          </p:nvGrpSpPr>
          <p:grpSpPr>
            <a:xfrm>
              <a:off x="3864140" y="1644455"/>
              <a:ext cx="617925" cy="333166"/>
              <a:chOff x="1153888" y="1633370"/>
              <a:chExt cx="7589802" cy="4092184"/>
            </a:xfrm>
          </p:grpSpPr>
          <p:cxnSp>
            <p:nvCxnSpPr>
              <p:cNvPr id="36" name="Straight Connector 35">
                <a:extLst>
                  <a:ext uri="{FF2B5EF4-FFF2-40B4-BE49-F238E27FC236}">
                    <a16:creationId xmlns:a16="http://schemas.microsoft.com/office/drawing/2014/main" id="{BB23C0D2-F4D2-4652-AC2E-A8553F141EB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FE64F301-F0D4-4E12-B94B-CD4711AB3EB5}"/>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639BB545-87F8-422C-9B99-E43D5DCF918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FA9C548F-CA23-4FDB-994F-DD1B67011E62}"/>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D22714A-6479-4B97-8767-FE90F03A13C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8F1FEA4-4A9F-4DC8-ABA5-A3BE7A44B4FF}"/>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76D2CFF-EF98-4608-B444-085ED519EBD9}"/>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96065DFB-47AF-4E70-B319-4697CA823104}"/>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BDA85473-6E63-4BC4-AB9E-C3E4AF126E4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0029BBD3-D5C6-486B-AC8D-C04BA87C2C6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21B0E624-79F4-49F4-9473-12AB18DC66C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04C1287-0EE6-4383-9ECD-13D39688F29D}"/>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80B04CB9-41A7-44FA-BCB7-69D471873AB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37574DE8-A981-47EF-BF9D-9024EEED20BC}"/>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58665832-40DB-46ED-86E4-416B6A367A5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A08AE51F-2A35-467B-B713-D8C32FC0E55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B6FC66F1-1E7D-44E1-A713-DF1068B8DAC4}"/>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4176CCD2-BE17-4F67-9C8C-2D69CDFF61E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6D22C106-AE3A-442D-B31C-DDDBFD65BB2A}"/>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AF2ED58B-4215-49E6-8F20-CD18DFB1DA51}"/>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781F48F6-F6DB-4562-8290-963AB67935E0}"/>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71380B10-CC16-4FFF-BDF8-72B3A41E72E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629A90F8-6A95-4B7D-A702-FF7871AD075F}"/>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0CC279B8-43A0-4D89-976E-FCA6299DDECF}"/>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EA5B566-9C7B-467C-8C1A-37AF77972FD9}"/>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9A495F3E-41BA-4063-A65E-D8D16F537821}"/>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DEAE73B-C363-4095-9879-61EE30BCE09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3" name="Rectangle 32">
              <a:extLst>
                <a:ext uri="{FF2B5EF4-FFF2-40B4-BE49-F238E27FC236}">
                  <a16:creationId xmlns:a16="http://schemas.microsoft.com/office/drawing/2014/main" id="{6C340B79-484D-4A78-BACA-4E88F31F003B}"/>
                </a:ext>
              </a:extLst>
            </p:cNvPr>
            <p:cNvSpPr/>
            <p:nvPr/>
          </p:nvSpPr>
          <p:spPr>
            <a:xfrm>
              <a:off x="4421053" y="1706663"/>
              <a:ext cx="451880" cy="318096"/>
            </a:xfrm>
            <a:prstGeom prst="rect">
              <a:avLst/>
            </a:prstGeom>
          </p:spPr>
          <p:txBody>
            <a:bodyPr wrap="none">
              <a:spAutoFit/>
            </a:bodyPr>
            <a:lstStyle/>
            <a:p>
              <a:r>
                <a:rPr lang="en-US" sz="1000" dirty="0"/>
                <a:t>↔</a:t>
              </a:r>
            </a:p>
          </p:txBody>
        </p:sp>
        <p:pic>
          <p:nvPicPr>
            <p:cNvPr id="34" name="Picture 33">
              <a:extLst>
                <a:ext uri="{FF2B5EF4-FFF2-40B4-BE49-F238E27FC236}">
                  <a16:creationId xmlns:a16="http://schemas.microsoft.com/office/drawing/2014/main" id="{7DE5611F-83BE-4A69-9E19-EDE2A49A4B86}"/>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3645" t="32154" r="39499"/>
            <a:stretch/>
          </p:blipFill>
          <p:spPr>
            <a:xfrm>
              <a:off x="5168452" y="1683516"/>
              <a:ext cx="417746" cy="336467"/>
            </a:xfrm>
            <a:prstGeom prst="rect">
              <a:avLst/>
            </a:prstGeom>
          </p:spPr>
        </p:pic>
        <p:pic>
          <p:nvPicPr>
            <p:cNvPr id="35" name="Picture 34">
              <a:extLst>
                <a:ext uri="{FF2B5EF4-FFF2-40B4-BE49-F238E27FC236}">
                  <a16:creationId xmlns:a16="http://schemas.microsoft.com/office/drawing/2014/main" id="{333D649D-1B81-4A32-85BD-4CF95D875312}"/>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9574" r="7926" b="21090"/>
            <a:stretch/>
          </p:blipFill>
          <p:spPr>
            <a:xfrm>
              <a:off x="4948896" y="1838294"/>
              <a:ext cx="398348" cy="278654"/>
            </a:xfrm>
            <a:prstGeom prst="rect">
              <a:avLst/>
            </a:prstGeom>
          </p:spPr>
        </p:pic>
      </p:grpSp>
      <p:sp>
        <p:nvSpPr>
          <p:cNvPr id="96" name="Rectangle 95">
            <a:extLst>
              <a:ext uri="{FF2B5EF4-FFF2-40B4-BE49-F238E27FC236}">
                <a16:creationId xmlns:a16="http://schemas.microsoft.com/office/drawing/2014/main" id="{037867E6-9192-4F03-93C8-DAE15F5A92B2}"/>
              </a:ext>
            </a:extLst>
          </p:cNvPr>
          <p:cNvSpPr/>
          <p:nvPr/>
        </p:nvSpPr>
        <p:spPr>
          <a:xfrm>
            <a:off x="2810590"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1758309-9909-4D3B-9947-34981D97DAAF}"/>
              </a:ext>
            </a:extLst>
          </p:cNvPr>
          <p:cNvSpPr/>
          <p:nvPr/>
        </p:nvSpPr>
        <p:spPr>
          <a:xfrm>
            <a:off x="3871865" y="2511581"/>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Knapsack AVR</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 RTSS’18</a:t>
            </a:r>
          </a:p>
        </p:txBody>
      </p:sp>
      <p:sp>
        <p:nvSpPr>
          <p:cNvPr id="225" name="Rectangle 224">
            <a:extLst>
              <a:ext uri="{FF2B5EF4-FFF2-40B4-BE49-F238E27FC236}">
                <a16:creationId xmlns:a16="http://schemas.microsoft.com/office/drawing/2014/main" id="{60260130-9E7E-40CA-A6D3-6E15C6A6DC79}"/>
              </a:ext>
            </a:extLst>
          </p:cNvPr>
          <p:cNvSpPr/>
          <p:nvPr/>
        </p:nvSpPr>
        <p:spPr>
          <a:xfrm>
            <a:off x="389156" y="799548"/>
            <a:ext cx="5805168"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Completed Work</a:t>
            </a:r>
          </a:p>
        </p:txBody>
      </p:sp>
      <p:sp>
        <p:nvSpPr>
          <p:cNvPr id="226" name="Rectangle 225">
            <a:extLst>
              <a:ext uri="{FF2B5EF4-FFF2-40B4-BE49-F238E27FC236}">
                <a16:creationId xmlns:a16="http://schemas.microsoft.com/office/drawing/2014/main" id="{D6582BD6-CEA2-44E5-B005-E38A3ECD1F86}"/>
              </a:ext>
            </a:extLst>
          </p:cNvPr>
          <p:cNvSpPr/>
          <p:nvPr/>
        </p:nvSpPr>
        <p:spPr>
          <a:xfrm>
            <a:off x="197106" y="3316648"/>
            <a:ext cx="5997218"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Future Work</a:t>
            </a:r>
          </a:p>
        </p:txBody>
      </p:sp>
      <p:sp>
        <p:nvSpPr>
          <p:cNvPr id="227" name="Rectangle 226">
            <a:extLst>
              <a:ext uri="{FF2B5EF4-FFF2-40B4-BE49-F238E27FC236}">
                <a16:creationId xmlns:a16="http://schemas.microsoft.com/office/drawing/2014/main" id="{76DC998E-D6E5-4828-AD96-7F43FF2E28D1}"/>
              </a:ext>
            </a:extLst>
          </p:cNvPr>
          <p:cNvSpPr/>
          <p:nvPr/>
        </p:nvSpPr>
        <p:spPr>
          <a:xfrm>
            <a:off x="6369010" y="804083"/>
            <a:ext cx="562588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Main Contributions Thus Far</a:t>
            </a:r>
          </a:p>
        </p:txBody>
      </p:sp>
      <p:sp>
        <p:nvSpPr>
          <p:cNvPr id="228" name="Rectangle 227">
            <a:extLst>
              <a:ext uri="{FF2B5EF4-FFF2-40B4-BE49-F238E27FC236}">
                <a16:creationId xmlns:a16="http://schemas.microsoft.com/office/drawing/2014/main" id="{70204768-6757-41FC-B574-07DD2A22CA5C}"/>
              </a:ext>
            </a:extLst>
          </p:cNvPr>
          <p:cNvSpPr/>
          <p:nvPr/>
        </p:nvSpPr>
        <p:spPr>
          <a:xfrm>
            <a:off x="6367852" y="3318845"/>
            <a:ext cx="5625886"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Thesis</a:t>
            </a:r>
          </a:p>
        </p:txBody>
      </p:sp>
      <p:sp>
        <p:nvSpPr>
          <p:cNvPr id="229" name="Content Placeholder 7">
            <a:extLst>
              <a:ext uri="{FF2B5EF4-FFF2-40B4-BE49-F238E27FC236}">
                <a16:creationId xmlns:a16="http://schemas.microsoft.com/office/drawing/2014/main" id="{CA453118-F2F6-4D7F-ADD3-FB7D0FEB4FC1}"/>
              </a:ext>
            </a:extLst>
          </p:cNvPr>
          <p:cNvSpPr txBox="1">
            <a:spLocks/>
          </p:cNvSpPr>
          <p:nvPr/>
        </p:nvSpPr>
        <p:spPr>
          <a:xfrm>
            <a:off x="6369009" y="1290264"/>
            <a:ext cx="5625885" cy="20611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mj-lt"/>
              <a:buAutoNum type="arabicPeriod"/>
            </a:pPr>
            <a:r>
              <a:rPr lang="en-US" sz="1400" dirty="0">
                <a:latin typeface="ITC Stone Serif" pitchFamily="50" charset="0"/>
              </a:rPr>
              <a:t>Real-time software-based short circuit protection method</a:t>
            </a:r>
          </a:p>
          <a:p>
            <a:pPr marL="514350" indent="-514350">
              <a:buFont typeface="+mj-lt"/>
              <a:buAutoNum type="arabicPeriod"/>
            </a:pPr>
            <a:r>
              <a:rPr lang="en-US" sz="1400" dirty="0">
                <a:latin typeface="ITC Stone Serif" pitchFamily="50" charset="0"/>
              </a:rPr>
              <a:t>Real-time short circuit protection task utilization ↔</a:t>
            </a:r>
            <a:br>
              <a:rPr lang="en-US" sz="1400" dirty="0">
                <a:latin typeface="ITC Stone Serif" pitchFamily="50" charset="0"/>
              </a:rPr>
            </a:br>
            <a:r>
              <a:rPr lang="en-US" sz="1400" dirty="0">
                <a:latin typeface="ITC Stone Serif" pitchFamily="50" charset="0"/>
              </a:rPr>
              <a:t>Board space consumed.</a:t>
            </a:r>
          </a:p>
          <a:p>
            <a:pPr marL="514350" indent="-514350">
              <a:buFont typeface="+mj-lt"/>
              <a:buAutoNum type="arabicPeriod"/>
            </a:pPr>
            <a:r>
              <a:rPr lang="en-US" sz="1400" dirty="0">
                <a:latin typeface="ITC Stone Serif" pitchFamily="50" charset="0"/>
              </a:rPr>
              <a:t>Simulated and practical evaluation of detection method</a:t>
            </a:r>
          </a:p>
          <a:p>
            <a:pPr marL="514350" indent="-514350">
              <a:buFont typeface="+mj-lt"/>
              <a:buAutoNum type="arabicPeriod"/>
            </a:pPr>
            <a:r>
              <a:rPr lang="en-US" sz="1400" dirty="0">
                <a:latin typeface="ITC Stone Serif" pitchFamily="50" charset="0"/>
              </a:rPr>
              <a:t>Worst-case AVR task demand ↔ Bounded precedence constraint knapsack problem (BPCKP).</a:t>
            </a:r>
          </a:p>
          <a:p>
            <a:pPr marL="514350" indent="-514350">
              <a:buFont typeface="+mj-lt"/>
              <a:buAutoNum type="arabicPeriod"/>
            </a:pPr>
            <a:r>
              <a:rPr lang="en-US" sz="1400" dirty="0">
                <a:latin typeface="ITC Stone Serif" pitchFamily="50" charset="0"/>
              </a:rPr>
              <a:t>Search space reduction for DBF of AVR tasks.</a:t>
            </a:r>
          </a:p>
        </p:txBody>
      </p:sp>
      <p:pic>
        <p:nvPicPr>
          <p:cNvPr id="110" name="Picture 109">
            <a:extLst>
              <a:ext uri="{FF2B5EF4-FFF2-40B4-BE49-F238E27FC236}">
                <a16:creationId xmlns:a16="http://schemas.microsoft.com/office/drawing/2014/main" id="{1F9B7720-ED13-4181-9F34-B60011842531}"/>
              </a:ext>
            </a:extLst>
          </p:cNvPr>
          <p:cNvPicPr>
            <a:picLocks noChangeAspect="1"/>
          </p:cNvPicPr>
          <p:nvPr/>
        </p:nvPicPr>
        <p:blipFill rotWithShape="1">
          <a:blip r:embed="rId9">
            <a:extLst>
              <a:ext uri="{28A0092B-C50C-407E-A947-70E740481C1C}">
                <a14:useLocalDpi xmlns:a14="http://schemas.microsoft.com/office/drawing/2010/main" val="0"/>
              </a:ext>
            </a:extLst>
          </a:blip>
          <a:srcRect l="16942" t="10169" r="15546" b="3932"/>
          <a:stretch/>
        </p:blipFill>
        <p:spPr>
          <a:xfrm>
            <a:off x="1311843" y="1334054"/>
            <a:ext cx="1442578" cy="1032456"/>
          </a:xfrm>
          <a:prstGeom prst="rect">
            <a:avLst/>
          </a:prstGeom>
          <a:ln w="28575">
            <a:solidFill>
              <a:srgbClr val="0C544A"/>
            </a:solidFill>
          </a:ln>
        </p:spPr>
      </p:pic>
      <p:pic>
        <p:nvPicPr>
          <p:cNvPr id="6" name="Picture 5">
            <a:extLst>
              <a:ext uri="{FF2B5EF4-FFF2-40B4-BE49-F238E27FC236}">
                <a16:creationId xmlns:a16="http://schemas.microsoft.com/office/drawing/2014/main" id="{0FB501ED-270D-43C2-A1A2-34107C97EEB3}"/>
              </a:ext>
            </a:extLst>
          </p:cNvPr>
          <p:cNvPicPr>
            <a:picLocks noChangeAspect="1"/>
          </p:cNvPicPr>
          <p:nvPr/>
        </p:nvPicPr>
        <p:blipFill>
          <a:blip r:embed="rId10"/>
          <a:stretch>
            <a:fillRect/>
          </a:stretch>
        </p:blipFill>
        <p:spPr>
          <a:xfrm>
            <a:off x="306970" y="3755791"/>
            <a:ext cx="5908989" cy="2968464"/>
          </a:xfrm>
          <a:prstGeom prst="rect">
            <a:avLst/>
          </a:prstGeom>
        </p:spPr>
      </p:pic>
    </p:spTree>
    <p:extLst>
      <p:ext uri="{BB962C8B-B14F-4D97-AF65-F5344CB8AC3E}">
        <p14:creationId xmlns:p14="http://schemas.microsoft.com/office/powerpoint/2010/main" val="52066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500"/>
                                        <p:tgtEl>
                                          <p:spTgt spid="2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6"/>
                                        </p:tgtEl>
                                        <p:attrNameLst>
                                          <p:attrName>style.visibility</p:attrName>
                                        </p:attrNameLst>
                                      </p:cBhvr>
                                      <p:to>
                                        <p:strVal val="visible"/>
                                      </p:to>
                                    </p:set>
                                    <p:animEffect transition="in" filter="fade">
                                      <p:cBhvr>
                                        <p:cTn id="32" dur="500"/>
                                        <p:tgtEl>
                                          <p:spTgt spid="226"/>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8"/>
                                        </p:tgtEl>
                                        <p:attrNameLst>
                                          <p:attrName>style.visibility</p:attrName>
                                        </p:attrNameLst>
                                      </p:cBhvr>
                                      <p:to>
                                        <p:strVal val="visible"/>
                                      </p:to>
                                    </p:set>
                                    <p:animEffect transition="in" filter="fade">
                                      <p:cBhvr>
                                        <p:cTn id="40" dur="500"/>
                                        <p:tgtEl>
                                          <p:spTgt spid="2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1">
                                            <p:txEl>
                                              <p:pRg st="0" end="0"/>
                                            </p:txEl>
                                          </p:spTgt>
                                        </p:tgtEl>
                                        <p:attrNameLst>
                                          <p:attrName>style.visibility</p:attrName>
                                        </p:attrNameLst>
                                      </p:cBhvr>
                                      <p:to>
                                        <p:strVal val="visible"/>
                                      </p:to>
                                    </p:set>
                                    <p:animEffect transition="in" filter="fade">
                                      <p:cBhvr>
                                        <p:cTn id="43" dur="500"/>
                                        <p:tgtEl>
                                          <p:spTgt spid="91">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94" grpId="0" animBg="1"/>
      <p:bldP spid="97" grpId="0" animBg="1"/>
      <p:bldP spid="225" grpId="0" animBg="1"/>
      <p:bldP spid="226" grpId="0" animBg="1"/>
      <p:bldP spid="227" grpId="0" animBg="1"/>
      <p:bldP spid="228" grpId="0" animBg="1"/>
      <p:bldP spid="22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
        <p:nvSpPr>
          <p:cNvPr id="3" name="Slide Number Placeholder 2">
            <a:extLst>
              <a:ext uri="{FF2B5EF4-FFF2-40B4-BE49-F238E27FC236}">
                <a16:creationId xmlns:a16="http://schemas.microsoft.com/office/drawing/2014/main" id="{BD65E00E-5151-451F-A3D5-1BC7843FE5A1}"/>
              </a:ext>
            </a:extLst>
          </p:cNvPr>
          <p:cNvSpPr>
            <a:spLocks noGrp="1"/>
          </p:cNvSpPr>
          <p:nvPr>
            <p:ph type="sldNum" sz="quarter" idx="12"/>
          </p:nvPr>
        </p:nvSpPr>
        <p:spPr/>
        <p:txBody>
          <a:bodyPr/>
          <a:lstStyle/>
          <a:p>
            <a:fld id="{C0DF9C1F-DB74-1E4B-8839-30A600129FD3}" type="slidenum">
              <a:rPr lang="en-US" smtClean="0"/>
              <a:t>78</a:t>
            </a:fld>
            <a:endParaRPr lang="en-US"/>
          </a:p>
        </p:txBody>
      </p:sp>
    </p:spTree>
    <p:extLst>
      <p:ext uri="{BB962C8B-B14F-4D97-AF65-F5344CB8AC3E}">
        <p14:creationId xmlns:p14="http://schemas.microsoft.com/office/powerpoint/2010/main" val="2173390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 In Context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79</a:t>
            </a:fld>
            <a:endParaRPr lang="en-US"/>
          </a:p>
        </p:txBody>
      </p:sp>
      <mc:AlternateContent xmlns:mc="http://schemas.openxmlformats.org/markup-compatibility/2006">
        <mc:Choice xmlns:a14="http://schemas.microsoft.com/office/drawing/2010/main" Requires="a14">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37084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𝑝</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𝑖</m:t>
                                    </m:r>
                                  </m:sub>
                                </m:sSub>
                              </m:oMath>
                            </m:oMathPara>
                          </a14:m>
                          <a:endParaRPr lang="en-US" b="1" dirty="0">
                            <a:latin typeface="Garamond" panose="02020404030301010803"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3738781"/>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𝜔</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008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𝜁</m:t>
                                </m:r>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𝐼</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oMath>
                            </m:oMathPara>
                          </a14:m>
                          <a:endParaRPr lang="en-US" dirty="0">
                            <a:latin typeface="Garamond" panose="02020404030301010803"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m:oMathPara>
                          </a14:m>
                          <a:endParaRPr lang="en-US" dirty="0">
                            <a:latin typeface="Garamond" panose="02020404030301010803" pitchFamily="18" charset="0"/>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Choice>
        <mc:Fallback>
          <p:graphicFrame>
            <p:nvGraphicFramePr>
              <p:cNvPr id="8" name="Content Placeholder 2">
                <a:extLst>
                  <a:ext uri="{FF2B5EF4-FFF2-40B4-BE49-F238E27FC236}">
                    <a16:creationId xmlns:a16="http://schemas.microsoft.com/office/drawing/2014/main" id="{CA8C941E-5D45-4743-9D27-90E8584AEFB7}"/>
                  </a:ext>
                </a:extLst>
              </p:cNvPr>
              <p:cNvGraphicFramePr>
                <a:graphicFrameLocks noGrp="1"/>
              </p:cNvGraphicFramePr>
              <p:nvPr>
                <p:ph idx="1"/>
              </p:nvPr>
            </p:nvGraphicFramePr>
            <p:xfrm>
              <a:off x="815340" y="1507871"/>
              <a:ext cx="10561320" cy="3842258"/>
            </p:xfrm>
            <a:graphic>
              <a:graphicData uri="http://schemas.openxmlformats.org/drawingml/2006/table">
                <a:tbl>
                  <a:tblPr firstRow="1" bandRow="1">
                    <a:tableStyleId>{93296810-A885-4BE3-A3E7-6D5BEEA58F35}</a:tableStyleId>
                  </a:tblPr>
                  <a:tblGrid>
                    <a:gridCol w="1280160">
                      <a:extLst>
                        <a:ext uri="{9D8B030D-6E8A-4147-A177-3AD203B41FA5}">
                          <a16:colId xmlns:a16="http://schemas.microsoft.com/office/drawing/2014/main" val="1929006398"/>
                        </a:ext>
                      </a:extLst>
                    </a:gridCol>
                    <a:gridCol w="1280160">
                      <a:extLst>
                        <a:ext uri="{9D8B030D-6E8A-4147-A177-3AD203B41FA5}">
                          <a16:colId xmlns:a16="http://schemas.microsoft.com/office/drawing/2014/main" val="3011350436"/>
                        </a:ext>
                      </a:extLst>
                    </a:gridCol>
                    <a:gridCol w="1280160">
                      <a:extLst>
                        <a:ext uri="{9D8B030D-6E8A-4147-A177-3AD203B41FA5}">
                          <a16:colId xmlns:a16="http://schemas.microsoft.com/office/drawing/2014/main" val="2973524739"/>
                        </a:ext>
                      </a:extLst>
                    </a:gridCol>
                    <a:gridCol w="960120">
                      <a:extLst>
                        <a:ext uri="{9D8B030D-6E8A-4147-A177-3AD203B41FA5}">
                          <a16:colId xmlns:a16="http://schemas.microsoft.com/office/drawing/2014/main" val="151076673"/>
                        </a:ext>
                      </a:extLst>
                    </a:gridCol>
                    <a:gridCol w="960120">
                      <a:extLst>
                        <a:ext uri="{9D8B030D-6E8A-4147-A177-3AD203B41FA5}">
                          <a16:colId xmlns:a16="http://schemas.microsoft.com/office/drawing/2014/main" val="2895011931"/>
                        </a:ext>
                      </a:extLst>
                    </a:gridCol>
                    <a:gridCol w="960120">
                      <a:extLst>
                        <a:ext uri="{9D8B030D-6E8A-4147-A177-3AD203B41FA5}">
                          <a16:colId xmlns:a16="http://schemas.microsoft.com/office/drawing/2014/main" val="4011774575"/>
                        </a:ext>
                      </a:extLst>
                    </a:gridCol>
                    <a:gridCol w="960120">
                      <a:extLst>
                        <a:ext uri="{9D8B030D-6E8A-4147-A177-3AD203B41FA5}">
                          <a16:colId xmlns:a16="http://schemas.microsoft.com/office/drawing/2014/main" val="3580897048"/>
                        </a:ext>
                      </a:extLst>
                    </a:gridCol>
                    <a:gridCol w="960120">
                      <a:extLst>
                        <a:ext uri="{9D8B030D-6E8A-4147-A177-3AD203B41FA5}">
                          <a16:colId xmlns:a16="http://schemas.microsoft.com/office/drawing/2014/main" val="862563865"/>
                        </a:ext>
                      </a:extLst>
                    </a:gridCol>
                    <a:gridCol w="960120">
                      <a:extLst>
                        <a:ext uri="{9D8B030D-6E8A-4147-A177-3AD203B41FA5}">
                          <a16:colId xmlns:a16="http://schemas.microsoft.com/office/drawing/2014/main" val="450159171"/>
                        </a:ext>
                      </a:extLst>
                    </a:gridCol>
                    <a:gridCol w="960120">
                      <a:extLst>
                        <a:ext uri="{9D8B030D-6E8A-4147-A177-3AD203B41FA5}">
                          <a16:colId xmlns:a16="http://schemas.microsoft.com/office/drawing/2014/main" val="3301006159"/>
                        </a:ext>
                      </a:extLst>
                    </a:gridCol>
                  </a:tblGrid>
                  <a:tr h="640080">
                    <a:tc gridSpan="3">
                      <a:txBody>
                        <a:bodyPr/>
                        <a:lstStyle/>
                        <a:p>
                          <a:pPr algn="ctr"/>
                          <a:r>
                            <a:rPr lang="en-US" dirty="0">
                              <a:latin typeface="Garamond" panose="02020404030301010803" pitchFamily="18" charset="0"/>
                            </a:rPr>
                            <a:t>Example System Parameters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7">
                      <a:txBody>
                        <a:bodyPr/>
                        <a:lstStyle/>
                        <a:p>
                          <a:pPr algn="ctr"/>
                          <a:r>
                            <a:rPr lang="en-US" dirty="0">
                              <a:latin typeface="Garamond" panose="02020404030301010803" pitchFamily="18" charset="0"/>
                            </a:rPr>
                            <a:t>Real-Time Task Parameters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4589339"/>
                      </a:ext>
                    </a:extLst>
                  </a:tr>
                  <a:tr h="640080">
                    <a:tc>
                      <a:txBody>
                        <a:bodyPr/>
                        <a:lstStyle/>
                        <a:p>
                          <a:pPr algn="ctr"/>
                          <a:r>
                            <a:rPr lang="en-US" b="1" dirty="0">
                              <a:latin typeface="Garamond" panose="02020404030301010803" pitchFamily="18" charset="0"/>
                            </a:rPr>
                            <a:t>Classical Mechanics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Electro-</a:t>
                          </a:r>
                          <a:br>
                            <a:rPr lang="en-US" b="1" dirty="0">
                              <a:latin typeface="Garamond" panose="02020404030301010803" pitchFamily="18" charset="0"/>
                            </a:rPr>
                          </a:br>
                          <a:r>
                            <a:rPr lang="en-US" b="1" dirty="0">
                              <a:latin typeface="Garamond" panose="02020404030301010803" pitchFamily="18" charset="0"/>
                            </a:rPr>
                            <a:t>magnetics</a:t>
                          </a:r>
                        </a:p>
                      </a:txBody>
                      <a:tcPr anchor="ctr">
                        <a:lnB w="12700" cap="flat" cmpd="sng" algn="ctr">
                          <a:solidFill>
                            <a:schemeClr val="tx1"/>
                          </a:solidFill>
                          <a:prstDash val="solid"/>
                          <a:round/>
                          <a:headEnd type="none" w="med" len="med"/>
                          <a:tailEnd type="none" w="med" len="med"/>
                        </a:lnB>
                      </a:tcPr>
                    </a:tc>
                    <a:tc>
                      <a:txBody>
                        <a:bodyPr/>
                        <a:lstStyle/>
                        <a:p>
                          <a:pPr algn="ctr"/>
                          <a:r>
                            <a:rPr lang="en-US" b="1" dirty="0">
                              <a:latin typeface="Garamond" panose="02020404030301010803" pitchFamily="18" charset="0"/>
                            </a:rPr>
                            <a:t>General</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2"/>
                          <a:stretch>
                            <a:fillRect l="-402548" t="-100952" r="-60509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99367" t="-100952" r="-501266"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03185" t="-100952" r="-40445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698734" t="-100952" r="-3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798734" t="-100952" r="-201899"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04459" t="-100952" r="-103185" b="-402857"/>
                          </a:stretch>
                        </a:blip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98101" t="-100952" r="-2532" b="-402857"/>
                          </a:stretch>
                        </a:blipFill>
                      </a:tcPr>
                    </a:tc>
                    <a:extLst>
                      <a:ext uri="{0D108BD9-81ED-4DB2-BD59-A6C34878D82A}">
                        <a16:rowId xmlns:a16="http://schemas.microsoft.com/office/drawing/2014/main" val="3153738781"/>
                      </a:ext>
                    </a:extLst>
                  </a:tr>
                  <a:tr h="640080">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476" t="-200952" r="-727619" b="-302857"/>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2"/>
                          <a:stretch>
                            <a:fillRect l="-100476" t="-200952" r="-627619" b="-3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99526" t="-200952" r="-524645" b="-302857"/>
                          </a:stretch>
                        </a:blipFill>
                      </a:tcPr>
                    </a:tc>
                    <a:tc>
                      <a:txBody>
                        <a:bodyPr/>
                        <a:lstStyle/>
                        <a:p>
                          <a:pPr algn="ctr"/>
                          <a:endParaRPr lang="en-US" dirty="0">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US" dirty="0">
                            <a:latin typeface="Garamond" panose="02020404030301010803"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8734129"/>
                      </a:ext>
                    </a:extLst>
                  </a:tr>
                  <a:tr h="640080">
                    <a:tc>
                      <a:txBody>
                        <a:bodyPr/>
                        <a:lstStyle/>
                        <a:p>
                          <a:endParaRPr lang="en-US"/>
                        </a:p>
                      </a:txBody>
                      <a:tcPr anchor="ctr">
                        <a:blipFill>
                          <a:blip r:embed="rId2"/>
                          <a:stretch>
                            <a:fillRect l="-476" t="-300952" r="-727619" b="-202857"/>
                          </a:stretch>
                        </a:blipFill>
                      </a:tcPr>
                    </a:tc>
                    <a:tc>
                      <a:txBody>
                        <a:bodyPr/>
                        <a:lstStyle/>
                        <a:p>
                          <a:endParaRPr lang="en-US"/>
                        </a:p>
                      </a:txBody>
                      <a:tcPr anchor="ctr">
                        <a:blipFill>
                          <a:blip r:embed="rId2"/>
                          <a:stretch>
                            <a:fillRect l="-100476" t="-300952" r="-627619" b="-20285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00952" r="-524645" b="-2028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204464364"/>
                      </a:ext>
                    </a:extLst>
                  </a:tr>
                  <a:tr h="640080">
                    <a:tc>
                      <a:txBody>
                        <a:bodyPr/>
                        <a:lstStyle/>
                        <a:p>
                          <a:endParaRPr lang="en-US"/>
                        </a:p>
                      </a:txBody>
                      <a:tcPr anchor="ctr">
                        <a:blipFill>
                          <a:blip r:embed="rId2"/>
                          <a:stretch>
                            <a:fillRect l="-476" t="-397170" r="-727619" b="-100943"/>
                          </a:stretch>
                        </a:blipFill>
                      </a:tcPr>
                    </a:tc>
                    <a:tc>
                      <a:txBody>
                        <a:bodyPr/>
                        <a:lstStyle/>
                        <a:p>
                          <a:endParaRPr lang="en-US"/>
                        </a:p>
                      </a:txBody>
                      <a:tcPr anchor="ctr">
                        <a:blipFill>
                          <a:blip r:embed="rId2"/>
                          <a:stretch>
                            <a:fillRect l="-100476" t="-397170" r="-627619" b="-100943"/>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397170" r="-524645" b="-10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SCD</a:t>
                          </a:r>
                          <a:endParaRPr lang="en-US" dirty="0">
                            <a:latin typeface="Garamond" panose="02020404030301010803"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Garamond" panose="02020404030301010803" pitchFamily="18" charset="0"/>
                            </a:rPr>
                            <a:t>Eng. Ctrl</a:t>
                          </a:r>
                          <a:endParaRPr lang="en-US" b="1" dirty="0">
                            <a:latin typeface="Garamond" panose="02020404030301010803" pitchFamily="18" charset="0"/>
                          </a:endParaRPr>
                        </a:p>
                      </a:txBody>
                      <a:tcPr anchor="ctr"/>
                    </a:tc>
                    <a:extLst>
                      <a:ext uri="{0D108BD9-81ED-4DB2-BD59-A6C34878D82A}">
                        <a16:rowId xmlns:a16="http://schemas.microsoft.com/office/drawing/2014/main" val="1152963606"/>
                      </a:ext>
                    </a:extLst>
                  </a:tr>
                  <a:tr h="641858">
                    <a:tc>
                      <a:txBody>
                        <a:bodyPr/>
                        <a:lstStyle/>
                        <a:p>
                          <a:endParaRPr lang="en-US"/>
                        </a:p>
                      </a:txBody>
                      <a:tcPr anchor="ctr">
                        <a:blipFill>
                          <a:blip r:embed="rId2"/>
                          <a:stretch>
                            <a:fillRect l="-476" t="-501905" r="-727619" b="-1905"/>
                          </a:stretch>
                        </a:blipFill>
                      </a:tcPr>
                    </a:tc>
                    <a:tc>
                      <a:txBody>
                        <a:bodyPr/>
                        <a:lstStyle/>
                        <a:p>
                          <a:endParaRPr lang="en-US"/>
                        </a:p>
                      </a:txBody>
                      <a:tcPr anchor="ctr">
                        <a:blipFill>
                          <a:blip r:embed="rId2"/>
                          <a:stretch>
                            <a:fillRect l="-100476" t="-501905" r="-627619" b="-1905"/>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2"/>
                          <a:stretch>
                            <a:fillRect l="-199526" t="-501905" r="-524645"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txBody>
                      <a:tcPr anchor="ctr"/>
                    </a:tc>
                    <a:extLst>
                      <a:ext uri="{0D108BD9-81ED-4DB2-BD59-A6C34878D82A}">
                        <a16:rowId xmlns:a16="http://schemas.microsoft.com/office/drawing/2014/main" val="2554429884"/>
                      </a:ext>
                    </a:extLst>
                  </a:tr>
                </a:tbl>
              </a:graphicData>
            </a:graphic>
          </p:graphicFrame>
        </mc:Fallback>
      </mc:AlternateContent>
      <p:sp>
        <p:nvSpPr>
          <p:cNvPr id="9" name="Rectangle 8">
            <a:extLst>
              <a:ext uri="{FF2B5EF4-FFF2-40B4-BE49-F238E27FC236}">
                <a16:creationId xmlns:a16="http://schemas.microsoft.com/office/drawing/2014/main" id="{3BBE09F7-D4EB-4349-936D-CC778EDA5056}"/>
              </a:ext>
            </a:extLst>
          </p:cNvPr>
          <p:cNvSpPr/>
          <p:nvPr/>
        </p:nvSpPr>
        <p:spPr>
          <a:xfrm>
            <a:off x="10446283" y="3539477"/>
            <a:ext cx="878021" cy="10730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DSF/</a:t>
            </a:r>
            <a:br>
              <a:rPr lang="en-US" b="1" dirty="0">
                <a:solidFill>
                  <a:schemeClr val="tx1"/>
                </a:solidFill>
                <a:latin typeface="Garamond" panose="02020404030301010803" pitchFamily="18" charset="0"/>
              </a:rPr>
            </a:br>
            <a:r>
              <a:rPr lang="en-US" b="1" dirty="0">
                <a:solidFill>
                  <a:schemeClr val="tx1"/>
                </a:solidFill>
                <a:latin typeface="Garamond" panose="02020404030301010803" pitchFamily="18" charset="0"/>
              </a:rPr>
              <a:t>FPTAS</a:t>
            </a:r>
          </a:p>
        </p:txBody>
      </p:sp>
      <p:sp>
        <p:nvSpPr>
          <p:cNvPr id="11" name="Rectangle 10">
            <a:extLst>
              <a:ext uri="{FF2B5EF4-FFF2-40B4-BE49-F238E27FC236}">
                <a16:creationId xmlns:a16="http://schemas.microsoft.com/office/drawing/2014/main" id="{CCD45091-FDB5-439B-82E7-CDB73FF8742D}"/>
              </a:ext>
            </a:extLst>
          </p:cNvPr>
          <p:cNvSpPr/>
          <p:nvPr/>
        </p:nvSpPr>
        <p:spPr>
          <a:xfrm>
            <a:off x="4773254" y="2912244"/>
            <a:ext cx="742027" cy="442452"/>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MAE</a:t>
            </a:r>
          </a:p>
        </p:txBody>
      </p:sp>
      <p:sp>
        <p:nvSpPr>
          <p:cNvPr id="13" name="Rectangle 12">
            <a:extLst>
              <a:ext uri="{FF2B5EF4-FFF2-40B4-BE49-F238E27FC236}">
                <a16:creationId xmlns:a16="http://schemas.microsoft.com/office/drawing/2014/main" id="{C652F243-46E4-49C9-90BA-CE5161DAB6FA}"/>
              </a:ext>
            </a:extLst>
          </p:cNvPr>
          <p:cNvSpPr/>
          <p:nvPr/>
        </p:nvSpPr>
        <p:spPr>
          <a:xfrm>
            <a:off x="4773254" y="3513875"/>
            <a:ext cx="742027" cy="1098653"/>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RHP</a:t>
            </a:r>
          </a:p>
        </p:txBody>
      </p:sp>
      <p:sp>
        <p:nvSpPr>
          <p:cNvPr id="14" name="Rectangle 13">
            <a:extLst>
              <a:ext uri="{FF2B5EF4-FFF2-40B4-BE49-F238E27FC236}">
                <a16:creationId xmlns:a16="http://schemas.microsoft.com/office/drawing/2014/main" id="{4AD8D81F-4A8C-4507-B540-61E3F8F2A9C6}"/>
              </a:ext>
            </a:extLst>
          </p:cNvPr>
          <p:cNvSpPr/>
          <p:nvPr/>
        </p:nvSpPr>
        <p:spPr>
          <a:xfrm>
            <a:off x="9571547" y="3556829"/>
            <a:ext cx="742027" cy="1055700"/>
          </a:xfrm>
          <a:prstGeom prst="rect">
            <a:avLst/>
          </a:prstGeom>
          <a:solidFill>
            <a:schemeClr val="bg1"/>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MPP</a:t>
            </a:r>
          </a:p>
        </p:txBody>
      </p:sp>
      <p:grpSp>
        <p:nvGrpSpPr>
          <p:cNvPr id="7" name="Group 6">
            <a:extLst>
              <a:ext uri="{FF2B5EF4-FFF2-40B4-BE49-F238E27FC236}">
                <a16:creationId xmlns:a16="http://schemas.microsoft.com/office/drawing/2014/main" id="{D835080E-CCFD-49E7-8041-59EECBC10D77}"/>
              </a:ext>
            </a:extLst>
          </p:cNvPr>
          <p:cNvGrpSpPr/>
          <p:nvPr/>
        </p:nvGrpSpPr>
        <p:grpSpPr>
          <a:xfrm>
            <a:off x="8924084" y="5687145"/>
            <a:ext cx="1146211" cy="914440"/>
            <a:chOff x="6305976" y="5299850"/>
            <a:chExt cx="829476" cy="661750"/>
          </a:xfrm>
        </p:grpSpPr>
        <p:grpSp>
          <p:nvGrpSpPr>
            <p:cNvPr id="43" name="Group 42">
              <a:extLst>
                <a:ext uri="{FF2B5EF4-FFF2-40B4-BE49-F238E27FC236}">
                  <a16:creationId xmlns:a16="http://schemas.microsoft.com/office/drawing/2014/main" id="{B774EE1B-808E-4294-9EEB-0E84500F20C0}"/>
                </a:ext>
              </a:extLst>
            </p:cNvPr>
            <p:cNvGrpSpPr/>
            <p:nvPr/>
          </p:nvGrpSpPr>
          <p:grpSpPr>
            <a:xfrm>
              <a:off x="6573292" y="5299850"/>
              <a:ext cx="562160" cy="661750"/>
              <a:chOff x="3641377" y="517405"/>
              <a:chExt cx="4836784" cy="5693654"/>
            </a:xfrm>
          </p:grpSpPr>
          <p:sp>
            <p:nvSpPr>
              <p:cNvPr id="44" name="Oval 43">
                <a:extLst>
                  <a:ext uri="{FF2B5EF4-FFF2-40B4-BE49-F238E27FC236}">
                    <a16:creationId xmlns:a16="http://schemas.microsoft.com/office/drawing/2014/main" id="{8112112C-BE6A-4DD6-B8D3-36F35E7B9878}"/>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45" name="Straight Arrow Connector 44">
                <a:extLst>
                  <a:ext uri="{FF2B5EF4-FFF2-40B4-BE49-F238E27FC236}">
                    <a16:creationId xmlns:a16="http://schemas.microsoft.com/office/drawing/2014/main" id="{33D49D83-829D-44EA-8A01-36B1E2011EDD}"/>
                  </a:ext>
                </a:extLst>
              </p:cNvPr>
              <p:cNvCxnSpPr>
                <a:stCxn id="61" idx="5"/>
                <a:endCxn id="44"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038A203D-0BD2-4C46-B9C1-55CEBCA6B0EF}"/>
                  </a:ext>
                </a:extLst>
              </p:cNvPr>
              <p:cNvCxnSpPr>
                <a:stCxn id="61" idx="3"/>
                <a:endCxn id="60"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D7BAE84A-2576-4710-BB0F-218CB9B983CD}"/>
                  </a:ext>
                </a:extLst>
              </p:cNvPr>
              <p:cNvCxnSpPr>
                <a:stCxn id="60" idx="4"/>
                <a:endCxn id="57"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3C165E6D-AAD3-4DC6-89B8-4CAF8218717A}"/>
                  </a:ext>
                </a:extLst>
              </p:cNvPr>
              <p:cNvCxnSpPr>
                <a:stCxn id="57" idx="4"/>
                <a:endCxn id="59"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050C8A2F-3778-4CFB-BBFA-85ADC2275EE3}"/>
                  </a:ext>
                </a:extLst>
              </p:cNvPr>
              <p:cNvCxnSpPr>
                <a:stCxn id="44" idx="4"/>
                <a:endCxn id="58"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0EAE0E7-84E5-49C4-83F9-90979CAD79BD}"/>
                  </a:ext>
                </a:extLst>
              </p:cNvPr>
              <p:cNvCxnSpPr>
                <a:stCxn id="58"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854BEA8B-8E44-42C5-8CB6-D67830EAC2DE}"/>
                  </a:ext>
                </a:extLst>
              </p:cNvPr>
              <p:cNvCxnSpPr>
                <a:stCxn id="62" idx="5"/>
                <a:endCxn id="63"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44DCF7DF-C4CB-4E5B-B6E7-F42D9670F8AC}"/>
                  </a:ext>
                </a:extLst>
              </p:cNvPr>
              <p:cNvCxnSpPr>
                <a:stCxn id="62" idx="3"/>
                <a:endCxn id="64"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6012DED-20BF-4EF3-B2C8-D61AE005EE9B}"/>
                  </a:ext>
                </a:extLst>
              </p:cNvPr>
              <p:cNvCxnSpPr>
                <a:stCxn id="64" idx="4"/>
                <a:endCxn id="65"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5C2CDCE1-0A8D-4E19-B9F4-5FB5C45F2745}"/>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D510447C-104C-4B2D-AFD4-DE3634F7B0FA}"/>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D694E259-3138-45B4-A20A-8421CE64944B}"/>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Oval 56">
                <a:extLst>
                  <a:ext uri="{FF2B5EF4-FFF2-40B4-BE49-F238E27FC236}">
                    <a16:creationId xmlns:a16="http://schemas.microsoft.com/office/drawing/2014/main" id="{89E6D680-F108-4A68-AFE3-424E74830B09}"/>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8" name="Oval 57">
                <a:extLst>
                  <a:ext uri="{FF2B5EF4-FFF2-40B4-BE49-F238E27FC236}">
                    <a16:creationId xmlns:a16="http://schemas.microsoft.com/office/drawing/2014/main" id="{06706687-405F-47D3-8D34-4334738AAF73}"/>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9" name="Oval 58">
                <a:extLst>
                  <a:ext uri="{FF2B5EF4-FFF2-40B4-BE49-F238E27FC236}">
                    <a16:creationId xmlns:a16="http://schemas.microsoft.com/office/drawing/2014/main" id="{FC729361-56E0-44B6-BF5F-B1212CFBE37D}"/>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0" name="Oval 59">
                <a:extLst>
                  <a:ext uri="{FF2B5EF4-FFF2-40B4-BE49-F238E27FC236}">
                    <a16:creationId xmlns:a16="http://schemas.microsoft.com/office/drawing/2014/main" id="{BB94C8DB-A9C8-4358-BCAB-3D1348B90227}"/>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1" name="Oval 60">
                <a:extLst>
                  <a:ext uri="{FF2B5EF4-FFF2-40B4-BE49-F238E27FC236}">
                    <a16:creationId xmlns:a16="http://schemas.microsoft.com/office/drawing/2014/main" id="{646A87C1-F17C-40C3-8F6E-60C7ADEBECBE}"/>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2" name="Oval 61">
                <a:extLst>
                  <a:ext uri="{FF2B5EF4-FFF2-40B4-BE49-F238E27FC236}">
                    <a16:creationId xmlns:a16="http://schemas.microsoft.com/office/drawing/2014/main" id="{F8DAB7BC-AE7F-4F90-998C-584A33DAB0BC}"/>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3" name="Oval 62">
                <a:extLst>
                  <a:ext uri="{FF2B5EF4-FFF2-40B4-BE49-F238E27FC236}">
                    <a16:creationId xmlns:a16="http://schemas.microsoft.com/office/drawing/2014/main" id="{FAEAB449-32E9-4F92-9E2A-D764B8D897DA}"/>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4" name="Oval 63">
                <a:extLst>
                  <a:ext uri="{FF2B5EF4-FFF2-40B4-BE49-F238E27FC236}">
                    <a16:creationId xmlns:a16="http://schemas.microsoft.com/office/drawing/2014/main" id="{09DEE65D-D964-4CEC-A200-D50B9E3435FC}"/>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65" name="Oval 64">
                <a:extLst>
                  <a:ext uri="{FF2B5EF4-FFF2-40B4-BE49-F238E27FC236}">
                    <a16:creationId xmlns:a16="http://schemas.microsoft.com/office/drawing/2014/main" id="{9356AC0A-E8A4-406F-92AB-4EBDDB775348}"/>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66" name="Rectangle 65">
              <a:extLst>
                <a:ext uri="{FF2B5EF4-FFF2-40B4-BE49-F238E27FC236}">
                  <a16:creationId xmlns:a16="http://schemas.microsoft.com/office/drawing/2014/main" id="{BF1E47DC-0E76-43E0-894D-5957CCBCAF7E}"/>
                </a:ext>
              </a:extLst>
            </p:cNvPr>
            <p:cNvSpPr/>
            <p:nvPr/>
          </p:nvSpPr>
          <p:spPr>
            <a:xfrm>
              <a:off x="6305976" y="5475835"/>
              <a:ext cx="297066" cy="369332"/>
            </a:xfrm>
            <a:prstGeom prst="rect">
              <a:avLst/>
            </a:prstGeom>
          </p:spPr>
          <p:txBody>
            <a:bodyPr wrap="square">
              <a:spAutoFit/>
            </a:bodyPr>
            <a:lstStyle/>
            <a:p>
              <a:r>
                <a:rPr lang="en-US" b="1" dirty="0">
                  <a:latin typeface="Cambria Math" panose="02040503050406030204" pitchFamily="18" charset="0"/>
                  <a:ea typeface="Cambria Math" panose="02040503050406030204" pitchFamily="18" charset="0"/>
                </a:rPr>
                <a:t>~</a:t>
              </a:r>
            </a:p>
          </p:txBody>
        </p:sp>
      </p:grpSp>
      <p:grpSp>
        <p:nvGrpSpPr>
          <p:cNvPr id="67" name="Group 66">
            <a:extLst>
              <a:ext uri="{FF2B5EF4-FFF2-40B4-BE49-F238E27FC236}">
                <a16:creationId xmlns:a16="http://schemas.microsoft.com/office/drawing/2014/main" id="{F35392E6-1F65-48DA-9526-DD4AD0DCAB20}"/>
              </a:ext>
            </a:extLst>
          </p:cNvPr>
          <p:cNvGrpSpPr/>
          <p:nvPr/>
        </p:nvGrpSpPr>
        <p:grpSpPr>
          <a:xfrm>
            <a:off x="10304274" y="5671624"/>
            <a:ext cx="1221491" cy="915971"/>
            <a:chOff x="4876800" y="6102705"/>
            <a:chExt cx="874946" cy="656104"/>
          </a:xfrm>
        </p:grpSpPr>
        <p:pic>
          <p:nvPicPr>
            <p:cNvPr id="68" name="Picture 67">
              <a:extLst>
                <a:ext uri="{FF2B5EF4-FFF2-40B4-BE49-F238E27FC236}">
                  <a16:creationId xmlns:a16="http://schemas.microsoft.com/office/drawing/2014/main" id="{7905F9AC-4523-49BA-947D-086821DF7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6102705"/>
              <a:ext cx="492078" cy="656104"/>
            </a:xfrm>
            <a:prstGeom prst="rect">
              <a:avLst/>
            </a:prstGeom>
            <a:ln w="38100">
              <a:noFill/>
            </a:ln>
          </p:spPr>
        </p:pic>
        <p:pic>
          <p:nvPicPr>
            <p:cNvPr id="69" name="Picture 68">
              <a:extLst>
                <a:ext uri="{FF2B5EF4-FFF2-40B4-BE49-F238E27FC236}">
                  <a16:creationId xmlns:a16="http://schemas.microsoft.com/office/drawing/2014/main" id="{494ED096-0B15-41D6-991E-021A77D3A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668" y="6102705"/>
              <a:ext cx="492078" cy="656104"/>
            </a:xfrm>
            <a:prstGeom prst="rect">
              <a:avLst/>
            </a:prstGeom>
            <a:ln w="38100">
              <a:noFill/>
            </a:ln>
          </p:spPr>
        </p:pic>
        <p:sp>
          <p:nvSpPr>
            <p:cNvPr id="70" name="Multiplication Sign 72">
              <a:extLst>
                <a:ext uri="{FF2B5EF4-FFF2-40B4-BE49-F238E27FC236}">
                  <a16:creationId xmlns:a16="http://schemas.microsoft.com/office/drawing/2014/main" id="{3F86D4D9-31A8-4009-8AAC-101E39119E68}"/>
                </a:ext>
              </a:extLst>
            </p:cNvPr>
            <p:cNvSpPr/>
            <p:nvPr/>
          </p:nvSpPr>
          <p:spPr>
            <a:xfrm>
              <a:off x="5255181" y="6202327"/>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71" name="Picture 70" descr="A picture containing text, gauge, device, dark&#10;&#10;Description automatically generated">
            <a:extLst>
              <a:ext uri="{FF2B5EF4-FFF2-40B4-BE49-F238E27FC236}">
                <a16:creationId xmlns:a16="http://schemas.microsoft.com/office/drawing/2014/main" id="{BCDE8C35-1F67-427E-8218-92776FF91471}"/>
              </a:ext>
            </a:extLst>
          </p:cNvPr>
          <p:cNvPicPr>
            <a:picLocks noChangeAspect="1"/>
          </p:cNvPicPr>
          <p:nvPr/>
        </p:nvPicPr>
        <p:blipFill>
          <a:blip r:embed="rId4"/>
          <a:stretch>
            <a:fillRect/>
          </a:stretch>
        </p:blipFill>
        <p:spPr>
          <a:xfrm>
            <a:off x="7490257" y="5421502"/>
            <a:ext cx="1265711" cy="1403431"/>
          </a:xfrm>
          <a:prstGeom prst="rect">
            <a:avLst/>
          </a:prstGeom>
        </p:spPr>
      </p:pic>
      <p:pic>
        <p:nvPicPr>
          <p:cNvPr id="73" name="Picture 72" descr="A picture containing text, sign&#10;&#10;Description automatically generated">
            <a:extLst>
              <a:ext uri="{FF2B5EF4-FFF2-40B4-BE49-F238E27FC236}">
                <a16:creationId xmlns:a16="http://schemas.microsoft.com/office/drawing/2014/main" id="{F260A191-3848-45FA-A097-F8DC8B9E3E8A}"/>
              </a:ext>
            </a:extLst>
          </p:cNvPr>
          <p:cNvPicPr>
            <a:picLocks noChangeAspect="1"/>
          </p:cNvPicPr>
          <p:nvPr/>
        </p:nvPicPr>
        <p:blipFill>
          <a:blip r:embed="rId5"/>
          <a:stretch>
            <a:fillRect/>
          </a:stretch>
        </p:blipFill>
        <p:spPr>
          <a:xfrm>
            <a:off x="5085582" y="5797744"/>
            <a:ext cx="1951827" cy="623162"/>
          </a:xfrm>
          <a:prstGeom prst="rect">
            <a:avLst/>
          </a:prstGeom>
        </p:spPr>
      </p:pic>
      <p:pic>
        <p:nvPicPr>
          <p:cNvPr id="74" name="Picture 73">
            <a:extLst>
              <a:ext uri="{FF2B5EF4-FFF2-40B4-BE49-F238E27FC236}">
                <a16:creationId xmlns:a16="http://schemas.microsoft.com/office/drawing/2014/main" id="{8D6D3430-7F50-46F7-97EB-CE88D7E94630}"/>
              </a:ext>
            </a:extLst>
          </p:cNvPr>
          <p:cNvPicPr>
            <a:picLocks noChangeAspect="1"/>
          </p:cNvPicPr>
          <p:nvPr/>
        </p:nvPicPr>
        <p:blipFill rotWithShape="1">
          <a:blip r:embed="rId6"/>
          <a:srcRect b="25544"/>
          <a:stretch/>
        </p:blipFill>
        <p:spPr>
          <a:xfrm>
            <a:off x="2207019" y="5486804"/>
            <a:ext cx="2425715" cy="1219426"/>
          </a:xfrm>
          <a:prstGeom prst="rect">
            <a:avLst/>
          </a:prstGeom>
        </p:spPr>
      </p:pic>
      <p:pic>
        <p:nvPicPr>
          <p:cNvPr id="75" name="Picture 74" descr="A picture containing equipment, cluttered, automaton&#10;&#10;Description automatically generated">
            <a:extLst>
              <a:ext uri="{FF2B5EF4-FFF2-40B4-BE49-F238E27FC236}">
                <a16:creationId xmlns:a16="http://schemas.microsoft.com/office/drawing/2014/main" id="{57711172-51A7-4931-B751-9147004C1925}"/>
              </a:ext>
            </a:extLst>
          </p:cNvPr>
          <p:cNvPicPr>
            <a:picLocks noChangeAspect="1"/>
          </p:cNvPicPr>
          <p:nvPr/>
        </p:nvPicPr>
        <p:blipFill>
          <a:blip r:embed="rId7"/>
          <a:stretch>
            <a:fillRect/>
          </a:stretch>
        </p:blipFill>
        <p:spPr>
          <a:xfrm>
            <a:off x="942746" y="5570457"/>
            <a:ext cx="1115225" cy="1115225"/>
          </a:xfrm>
          <a:prstGeom prst="rect">
            <a:avLst/>
          </a:prstGeom>
        </p:spPr>
      </p:pic>
    </p:spTree>
    <p:extLst>
      <p:ext uri="{BB962C8B-B14F-4D97-AF65-F5344CB8AC3E}">
        <p14:creationId xmlns:p14="http://schemas.microsoft.com/office/powerpoint/2010/main" val="3690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8</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39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669719" y="1633373"/>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2152650" y="365129"/>
            <a:ext cx="7886700" cy="1325563"/>
          </a:xfrm>
        </p:spPr>
        <p:txBody>
          <a:bodyPr/>
          <a:lstStyle/>
          <a:p>
            <a:r>
              <a:rPr lang="en-US"/>
              <a:t>Standalone AVR Function</a:t>
            </a:r>
          </a:p>
        </p:txBody>
      </p:sp>
      <p:sp>
        <p:nvSpPr>
          <p:cNvPr id="49" name="Rectangle 48">
            <a:extLst>
              <a:ext uri="{FF2B5EF4-FFF2-40B4-BE49-F238E27FC236}">
                <a16:creationId xmlns:a16="http://schemas.microsoft.com/office/drawing/2014/main" id="{1EE10645-396A-41E2-B6AB-969DD5D66AE2}"/>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90D3A7F-99A0-4484-B4BD-F0491FF95A4C}"/>
              </a:ext>
            </a:extLst>
          </p:cNvPr>
          <p:cNvSpPr>
            <a:spLocks noGrp="1"/>
          </p:cNvSpPr>
          <p:nvPr>
            <p:ph type="sldNum" sz="quarter" idx="12"/>
          </p:nvPr>
        </p:nvSpPr>
        <p:spPr/>
        <p:txBody>
          <a:bodyPr/>
          <a:lstStyle/>
          <a:p>
            <a:fld id="{C0DF9C1F-DB74-1E4B-8839-30A600129FD3}" type="slidenum">
              <a:rPr lang="en-US" smtClean="0"/>
              <a:t>82</a:t>
            </a:fld>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83</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7170149" y="1875356"/>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7170149" y="1875356"/>
                <a:ext cx="3338463" cy="646331"/>
              </a:xfrm>
              <a:prstGeom prst="rect">
                <a:avLst/>
              </a:prstGeom>
              <a:blipFill>
                <a:blip r:embed="rId3"/>
                <a:stretch>
                  <a:fillRect l="-718" t="-1739" b="-9565"/>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7170149" y="4247134"/>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7170149" y="571002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7170149"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84</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2314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1924052"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6172202"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5658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5658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6311899" y="1956890"/>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6692208"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3322918" y="1977819"/>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3286123" y="431716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7544954" y="3205950"/>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85</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7382260" y="1941161"/>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4743151" y="2466118"/>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7382260" y="2990687"/>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7382260" y="2990687"/>
                <a:ext cx="2825959" cy="646331"/>
              </a:xfrm>
              <a:prstGeom prst="rect">
                <a:avLst/>
              </a:prstGeom>
              <a:blipFill>
                <a:blip r:embed="rId2"/>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7382260" y="4040213"/>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7382260" y="4040213"/>
                <a:ext cx="2825959" cy="646331"/>
              </a:xfrm>
              <a:prstGeom prst="rect">
                <a:avLst/>
              </a:prstGeom>
              <a:blipFill>
                <a:blip r:embed="rId3"/>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3248058" y="1981412"/>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3665099" y="3091616"/>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4713070" y="4417139"/>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5596454" y="3687668"/>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6046012" y="493035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7387253"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3.05556E-6 2.59259E-6 L 0.34271 2.59259E-6 " pathEditMode="relative" rAng="0" ptsTypes="AA">
                                      <p:cBhvr>
                                        <p:cTn id="39" dur="2000" fill="hold"/>
                                        <p:tgtEl>
                                          <p:spTgt spid="31"/>
                                        </p:tgtEl>
                                        <p:attrNameLst>
                                          <p:attrName>ppt_x</p:attrName>
                                          <p:attrName>ppt_y</p:attrName>
                                        </p:attrNameLst>
                                      </p:cBhvr>
                                      <p:rCtr x="17135"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4.72222E-6 7.40741E-7 L 0.12639 7.40741E-7 " pathEditMode="relative" rAng="0" ptsTypes="AA">
                                      <p:cBhvr>
                                        <p:cTn id="45" dur="2000" fill="hold"/>
                                        <p:tgtEl>
                                          <p:spTgt spid="3"/>
                                        </p:tgtEl>
                                        <p:attrNameLst>
                                          <p:attrName>ppt_x</p:attrName>
                                          <p:attrName>ppt_y</p:attrName>
                                        </p:attrNameLst>
                                      </p:cBhvr>
                                      <p:rCtr x="6319"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77778E-6 -2.96296E-6 L 0.17309 -2.96296E-6 " pathEditMode="relative" rAng="0" ptsTypes="AA">
                                      <p:cBhvr>
                                        <p:cTn id="51" dur="2000" fill="hold"/>
                                        <p:tgtEl>
                                          <p:spTgt spid="32"/>
                                        </p:tgtEl>
                                        <p:attrNameLst>
                                          <p:attrName>ppt_x</p:attrName>
                                          <p:attrName>ppt_y</p:attrName>
                                        </p:attrNameLst>
                                      </p:cBhvr>
                                      <p:rCtr x="8646"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3071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212729"/>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86</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6878334"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6878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6878331" y="4259450"/>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6878331" y="4259450"/>
                <a:ext cx="3286326" cy="946991"/>
              </a:xfrm>
              <a:prstGeom prst="rect">
                <a:avLst/>
              </a:prstGeom>
              <a:blipFill>
                <a:blip r:embed="rId4"/>
                <a:stretch>
                  <a:fillRect t="-610" b="-4268"/>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2595932" y="2452332"/>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b="1" dirty="0"/>
              <a:t>Trading Utilization for Circuitry:</a:t>
            </a:r>
            <a:br>
              <a:rPr lang="en-US" sz="3600" b="1" dirty="0"/>
            </a:br>
            <a:r>
              <a:rPr lang="en-US" sz="3600" b="1" dirty="0"/>
              <a:t>Hardware-Software Co-design for Real-Time Software-Based Short-Circuit Protection</a:t>
            </a:r>
          </a:p>
        </p:txBody>
      </p:sp>
      <p:sp>
        <p:nvSpPr>
          <p:cNvPr id="3" name="Subtitle 2"/>
          <p:cNvSpPr>
            <a:spLocks noGrp="1"/>
          </p:cNvSpPr>
          <p:nvPr>
            <p:ph type="subTitle" idx="1"/>
          </p:nvPr>
        </p:nvSpPr>
        <p:spPr>
          <a:xfrm>
            <a:off x="0" y="3838832"/>
            <a:ext cx="12192000" cy="1919417"/>
          </a:xfrm>
        </p:spPr>
        <p:txBody>
          <a:bodyPr/>
          <a:lstStyle/>
          <a:p>
            <a:r>
              <a:rPr lang="en-US" b="1" dirty="0"/>
              <a:t>Aaron Willcock</a:t>
            </a:r>
            <a:endParaRPr lang="en-US" dirty="0"/>
          </a:p>
          <a:p>
            <a:endParaRPr lang="en-US" dirty="0"/>
          </a:p>
          <a:p>
            <a:r>
              <a:rPr lang="en-US" dirty="0"/>
              <a:t>Department of Computer Science, Wayne State University, USA</a:t>
            </a:r>
          </a:p>
        </p:txBody>
      </p:sp>
    </p:spTree>
    <p:extLst>
      <p:ext uri="{BB962C8B-B14F-4D97-AF65-F5344CB8AC3E}">
        <p14:creationId xmlns:p14="http://schemas.microsoft.com/office/powerpoint/2010/main" val="30662476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4EAA0-4ACD-480E-880F-FBC808D94391}"/>
              </a:ext>
            </a:extLst>
          </p:cNvPr>
          <p:cNvSpPr txBox="1"/>
          <p:nvPr/>
        </p:nvSpPr>
        <p:spPr>
          <a:xfrm>
            <a:off x="9680572" y="2025137"/>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20" name="TextBox 19">
            <a:extLst>
              <a:ext uri="{FF2B5EF4-FFF2-40B4-BE49-F238E27FC236}">
                <a16:creationId xmlns:a16="http://schemas.microsoft.com/office/drawing/2014/main" id="{1BDA3B78-65E7-4DD0-8527-C6CD20361885}"/>
              </a:ext>
            </a:extLst>
          </p:cNvPr>
          <p:cNvSpPr txBox="1"/>
          <p:nvPr/>
        </p:nvSpPr>
        <p:spPr>
          <a:xfrm>
            <a:off x="9680572" y="4494522"/>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Toast, anyone?</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88</a:t>
            </a:fld>
            <a:endParaRPr lang="en-US" dirty="0"/>
          </a:p>
        </p:txBody>
      </p:sp>
      <p:pic>
        <p:nvPicPr>
          <p:cNvPr id="6" name="Picture 5">
            <a:extLst>
              <a:ext uri="{FF2B5EF4-FFF2-40B4-BE49-F238E27FC236}">
                <a16:creationId xmlns:a16="http://schemas.microsoft.com/office/drawing/2014/main" id="{9B36DF95-9918-4F77-B0E9-18D2B63B0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65" y="1667683"/>
            <a:ext cx="2652685" cy="2038349"/>
          </a:xfrm>
          <a:prstGeom prst="rect">
            <a:avLst/>
          </a:prstGeom>
        </p:spPr>
      </p:pic>
      <p:sp>
        <p:nvSpPr>
          <p:cNvPr id="7" name="Cross 6">
            <a:extLst>
              <a:ext uri="{FF2B5EF4-FFF2-40B4-BE49-F238E27FC236}">
                <a16:creationId xmlns:a16="http://schemas.microsoft.com/office/drawing/2014/main" id="{B64BEA25-5953-48A8-BB3A-C402B417FB83}"/>
              </a:ext>
            </a:extLst>
          </p:cNvPr>
          <p:cNvSpPr/>
          <p:nvPr/>
        </p:nvSpPr>
        <p:spPr>
          <a:xfrm>
            <a:off x="3563114" y="2238485"/>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F4588B8-3B20-4CD2-ABC4-B9B8D5BDD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525" y="1789890"/>
            <a:ext cx="2264832" cy="2038349"/>
          </a:xfrm>
          <a:prstGeom prst="rect">
            <a:avLst/>
          </a:prstGeom>
        </p:spPr>
      </p:pic>
      <p:grpSp>
        <p:nvGrpSpPr>
          <p:cNvPr id="17" name="Group 16">
            <a:extLst>
              <a:ext uri="{FF2B5EF4-FFF2-40B4-BE49-F238E27FC236}">
                <a16:creationId xmlns:a16="http://schemas.microsoft.com/office/drawing/2014/main" id="{B5726FF2-C713-4133-AF3D-7817B89D33A0}"/>
              </a:ext>
            </a:extLst>
          </p:cNvPr>
          <p:cNvGrpSpPr/>
          <p:nvPr/>
        </p:nvGrpSpPr>
        <p:grpSpPr>
          <a:xfrm>
            <a:off x="7517968" y="2284063"/>
            <a:ext cx="803047" cy="738897"/>
            <a:chOff x="4505325" y="3401216"/>
            <a:chExt cx="1381125" cy="1270796"/>
          </a:xfrm>
        </p:grpSpPr>
        <p:sp>
          <p:nvSpPr>
            <p:cNvPr id="15" name="Rectangle 14">
              <a:extLst>
                <a:ext uri="{FF2B5EF4-FFF2-40B4-BE49-F238E27FC236}">
                  <a16:creationId xmlns:a16="http://schemas.microsoft.com/office/drawing/2014/main" id="{4577F013-1E1C-4269-AFA7-2A0F5BDCF904}"/>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C72EBE-1AE0-41CE-93B7-FCBED980AAAB}"/>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ross 12">
            <a:extLst>
              <a:ext uri="{FF2B5EF4-FFF2-40B4-BE49-F238E27FC236}">
                <a16:creationId xmlns:a16="http://schemas.microsoft.com/office/drawing/2014/main" id="{E5D985DA-454C-47E9-8F4F-3F013597E733}"/>
              </a:ext>
            </a:extLst>
          </p:cNvPr>
          <p:cNvSpPr/>
          <p:nvPr/>
        </p:nvSpPr>
        <p:spPr>
          <a:xfrm>
            <a:off x="3563114" y="4727492"/>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DB7EEC-01A6-400D-976F-6EB3AA7FB592}"/>
              </a:ext>
            </a:extLst>
          </p:cNvPr>
          <p:cNvGrpSpPr/>
          <p:nvPr/>
        </p:nvGrpSpPr>
        <p:grpSpPr>
          <a:xfrm>
            <a:off x="7517968" y="4759566"/>
            <a:ext cx="803047" cy="738897"/>
            <a:chOff x="4505325" y="3401216"/>
            <a:chExt cx="1381125" cy="1270796"/>
          </a:xfrm>
        </p:grpSpPr>
        <p:sp>
          <p:nvSpPr>
            <p:cNvPr id="19" name="Rectangle 18">
              <a:extLst>
                <a:ext uri="{FF2B5EF4-FFF2-40B4-BE49-F238E27FC236}">
                  <a16:creationId xmlns:a16="http://schemas.microsoft.com/office/drawing/2014/main" id="{9C068089-4182-48B3-A3F4-BADBAA098E1F}"/>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AB1493-A064-4A79-812B-C2865D7E0252}"/>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70612B17-C121-4F58-A65D-F99F763AB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65" y="4282412"/>
            <a:ext cx="2652685" cy="1760167"/>
          </a:xfrm>
          <a:prstGeom prst="rect">
            <a:avLst/>
          </a:prstGeom>
        </p:spPr>
      </p:pic>
      <p:pic>
        <p:nvPicPr>
          <p:cNvPr id="28" name="Picture 27">
            <a:extLst>
              <a:ext uri="{FF2B5EF4-FFF2-40B4-BE49-F238E27FC236}">
                <a16:creationId xmlns:a16="http://schemas.microsoft.com/office/drawing/2014/main" id="{D8D3BF62-627E-4B7B-AEEE-AA4B3F990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105" y="4178997"/>
            <a:ext cx="1237568" cy="1966995"/>
          </a:xfrm>
          <a:prstGeom prst="rect">
            <a:avLst/>
          </a:prstGeom>
        </p:spPr>
      </p:pic>
      <p:pic>
        <p:nvPicPr>
          <p:cNvPr id="29" name="Picture 28">
            <a:extLst>
              <a:ext uri="{FF2B5EF4-FFF2-40B4-BE49-F238E27FC236}">
                <a16:creationId xmlns:a16="http://schemas.microsoft.com/office/drawing/2014/main" id="{006E0759-1D7C-4781-8087-71B0727B7A2E}"/>
              </a:ext>
            </a:extLst>
          </p:cNvPr>
          <p:cNvPicPr>
            <a:picLocks noChangeAspect="1"/>
          </p:cNvPicPr>
          <p:nvPr/>
        </p:nvPicPr>
        <p:blipFill rotWithShape="1">
          <a:blip r:embed="rId7">
            <a:extLst>
              <a:ext uri="{28A0092B-C50C-407E-A947-70E740481C1C}">
                <a14:useLocalDpi xmlns:a14="http://schemas.microsoft.com/office/drawing/2010/main" val="0"/>
              </a:ext>
            </a:extLst>
          </a:blip>
          <a:srcRect l="4123" t="7474"/>
          <a:stretch/>
        </p:blipFill>
        <p:spPr>
          <a:xfrm>
            <a:off x="8893411" y="1756303"/>
            <a:ext cx="2816523" cy="2038561"/>
          </a:xfrm>
          <a:prstGeom prst="rect">
            <a:avLst/>
          </a:prstGeom>
        </p:spPr>
      </p:pic>
      <p:pic>
        <p:nvPicPr>
          <p:cNvPr id="30" name="Picture 29">
            <a:extLst>
              <a:ext uri="{FF2B5EF4-FFF2-40B4-BE49-F238E27FC236}">
                <a16:creationId xmlns:a16="http://schemas.microsoft.com/office/drawing/2014/main" id="{DDF5C7E9-4A62-4EE9-AA2B-BD9833CA5ABB}"/>
              </a:ext>
            </a:extLst>
          </p:cNvPr>
          <p:cNvPicPr>
            <a:picLocks noChangeAspect="1"/>
          </p:cNvPicPr>
          <p:nvPr/>
        </p:nvPicPr>
        <p:blipFill rotWithShape="1">
          <a:blip r:embed="rId8">
            <a:extLst>
              <a:ext uri="{28A0092B-C50C-407E-A947-70E740481C1C}">
                <a14:useLocalDpi xmlns:a14="http://schemas.microsoft.com/office/drawing/2010/main" val="0"/>
              </a:ext>
            </a:extLst>
          </a:blip>
          <a:srcRect r="19787"/>
          <a:stretch/>
        </p:blipFill>
        <p:spPr>
          <a:xfrm>
            <a:off x="8893411" y="4166493"/>
            <a:ext cx="2816523" cy="1979499"/>
          </a:xfrm>
          <a:prstGeom prst="rect">
            <a:avLst/>
          </a:prstGeom>
        </p:spPr>
      </p:pic>
    </p:spTree>
    <p:extLst>
      <p:ext uri="{BB962C8B-B14F-4D97-AF65-F5344CB8AC3E}">
        <p14:creationId xmlns:p14="http://schemas.microsoft.com/office/powerpoint/2010/main" val="41605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Not Your Fault</a:t>
            </a:r>
          </a:p>
        </p:txBody>
      </p:sp>
      <p:sp>
        <p:nvSpPr>
          <p:cNvPr id="9" name="Content Placeholder 8">
            <a:extLst>
              <a:ext uri="{FF2B5EF4-FFF2-40B4-BE49-F238E27FC236}">
                <a16:creationId xmlns:a16="http://schemas.microsoft.com/office/drawing/2014/main" id="{18579D1C-CADF-496E-B33C-7543C8B5E710}"/>
              </a:ext>
            </a:extLst>
          </p:cNvPr>
          <p:cNvSpPr>
            <a:spLocks noGrp="1"/>
          </p:cNvSpPr>
          <p:nvPr>
            <p:ph sz="half" idx="1"/>
          </p:nvPr>
        </p:nvSpPr>
        <p:spPr/>
        <p:txBody>
          <a:bodyPr/>
          <a:lstStyle/>
          <a:p>
            <a:pPr marL="0" indent="0" algn="ctr">
              <a:buNone/>
            </a:pPr>
            <a:r>
              <a:rPr lang="en-US" b="1" dirty="0"/>
              <a:t>Ground Fault Interrupter</a:t>
            </a:r>
          </a:p>
        </p:txBody>
      </p:sp>
      <p:sp>
        <p:nvSpPr>
          <p:cNvPr id="10" name="Content Placeholder 9">
            <a:extLst>
              <a:ext uri="{FF2B5EF4-FFF2-40B4-BE49-F238E27FC236}">
                <a16:creationId xmlns:a16="http://schemas.microsoft.com/office/drawing/2014/main" id="{DFA01FEE-E982-4616-8B4B-BC952FDB7480}"/>
              </a:ext>
            </a:extLst>
          </p:cNvPr>
          <p:cNvSpPr>
            <a:spLocks noGrp="1"/>
          </p:cNvSpPr>
          <p:nvPr>
            <p:ph sz="half" idx="2"/>
          </p:nvPr>
        </p:nvSpPr>
        <p:spPr/>
        <p:txBody>
          <a:bodyPr/>
          <a:lstStyle/>
          <a:p>
            <a:pPr marL="0" indent="0" algn="ctr">
              <a:buNone/>
            </a:pPr>
            <a:r>
              <a:rPr lang="en-US" b="1" dirty="0"/>
              <a:t>Fuse Box</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89</a:t>
            </a:fld>
            <a:endParaRPr lang="en-US" dirty="0"/>
          </a:p>
        </p:txBody>
      </p:sp>
      <p:pic>
        <p:nvPicPr>
          <p:cNvPr id="18" name="Picture 17">
            <a:extLst>
              <a:ext uri="{FF2B5EF4-FFF2-40B4-BE49-F238E27FC236}">
                <a16:creationId xmlns:a16="http://schemas.microsoft.com/office/drawing/2014/main" id="{FC6DA721-7F93-4841-A6A2-6FD7AFD3E75D}"/>
              </a:ext>
            </a:extLst>
          </p:cNvPr>
          <p:cNvPicPr>
            <a:picLocks noChangeAspect="1"/>
          </p:cNvPicPr>
          <p:nvPr/>
        </p:nvPicPr>
        <p:blipFill rotWithShape="1">
          <a:blip r:embed="rId3">
            <a:extLst>
              <a:ext uri="{28A0092B-C50C-407E-A947-70E740481C1C}">
                <a14:useLocalDpi xmlns:a14="http://schemas.microsoft.com/office/drawing/2010/main" val="0"/>
              </a:ext>
            </a:extLst>
          </a:blip>
          <a:srcRect l="4123" t="7474"/>
          <a:stretch/>
        </p:blipFill>
        <p:spPr>
          <a:xfrm>
            <a:off x="1045980" y="2414611"/>
            <a:ext cx="4766039" cy="3449594"/>
          </a:xfrm>
          <a:prstGeom prst="rect">
            <a:avLst/>
          </a:prstGeom>
        </p:spPr>
      </p:pic>
      <p:pic>
        <p:nvPicPr>
          <p:cNvPr id="8" name="Picture 7">
            <a:extLst>
              <a:ext uri="{FF2B5EF4-FFF2-40B4-BE49-F238E27FC236}">
                <a16:creationId xmlns:a16="http://schemas.microsoft.com/office/drawing/2014/main" id="{E49C0A29-850B-49CC-A970-29CE3399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268" y="2414611"/>
            <a:ext cx="5086530" cy="2867531"/>
          </a:xfrm>
          <a:prstGeom prst="rect">
            <a:avLst/>
          </a:prstGeom>
        </p:spPr>
      </p:pic>
      <p:sp>
        <p:nvSpPr>
          <p:cNvPr id="19" name="Rectangle 18">
            <a:extLst>
              <a:ext uri="{FF2B5EF4-FFF2-40B4-BE49-F238E27FC236}">
                <a16:creationId xmlns:a16="http://schemas.microsoft.com/office/drawing/2014/main" id="{45345EE5-3333-4CD1-8DD6-2A4E55B869B6}"/>
              </a:ext>
            </a:extLst>
          </p:cNvPr>
          <p:cNvSpPr/>
          <p:nvPr/>
        </p:nvSpPr>
        <p:spPr>
          <a:xfrm>
            <a:off x="6096000" y="5402540"/>
            <a:ext cx="5086530" cy="461665"/>
          </a:xfrm>
          <a:prstGeom prst="rect">
            <a:avLst/>
          </a:prstGeom>
        </p:spPr>
        <p:txBody>
          <a:bodyPr wrap="square">
            <a:spAutoFit/>
          </a:bodyPr>
          <a:lstStyle/>
          <a:p>
            <a:pPr algn="ctr"/>
            <a:r>
              <a:rPr lang="en-US" sz="1200" dirty="0"/>
              <a:t>Image Provided by: </a:t>
            </a:r>
            <a:r>
              <a:rPr lang="en-US" sz="1200" b="1" dirty="0"/>
              <a:t>Dimitry G</a:t>
            </a:r>
            <a:br>
              <a:rPr lang="en-US" sz="1200" dirty="0"/>
            </a:br>
            <a:r>
              <a:rPr lang="en-US" sz="1200" dirty="0"/>
              <a:t>https://commons.wikimedia.org/wiki/File:Fuse_box_after_finishing.JPG</a:t>
            </a:r>
          </a:p>
        </p:txBody>
      </p:sp>
      <p:sp>
        <p:nvSpPr>
          <p:cNvPr id="11" name="TextBox 10">
            <a:extLst>
              <a:ext uri="{FF2B5EF4-FFF2-40B4-BE49-F238E27FC236}">
                <a16:creationId xmlns:a16="http://schemas.microsoft.com/office/drawing/2014/main" id="{E0F072D9-B536-465E-B43F-A909B9FDE747}"/>
              </a:ext>
            </a:extLst>
          </p:cNvPr>
          <p:cNvSpPr txBox="1"/>
          <p:nvPr/>
        </p:nvSpPr>
        <p:spPr>
          <a:xfrm>
            <a:off x="0" y="6275371"/>
            <a:ext cx="12192000" cy="523220"/>
          </a:xfrm>
          <a:prstGeom prst="rect">
            <a:avLst/>
          </a:prstGeom>
          <a:noFill/>
        </p:spPr>
        <p:txBody>
          <a:bodyPr wrap="square" rtlCol="0">
            <a:spAutoFit/>
          </a:bodyPr>
          <a:lstStyle/>
          <a:p>
            <a:pPr algn="ctr"/>
            <a:r>
              <a:rPr lang="en-US" sz="2800" b="1" dirty="0">
                <a:latin typeface="Garamond" panose="02020404030301010803" pitchFamily="18" charset="0"/>
              </a:rPr>
              <a:t>Goal: Stop short circuits, avoid damage (death) via fixed hardware</a:t>
            </a:r>
          </a:p>
        </p:txBody>
      </p:sp>
    </p:spTree>
    <p:extLst>
      <p:ext uri="{BB962C8B-B14F-4D97-AF65-F5344CB8AC3E}">
        <p14:creationId xmlns:p14="http://schemas.microsoft.com/office/powerpoint/2010/main" val="23018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9</a:t>
            </a:fld>
            <a:endParaRPr lang="en-US"/>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grpSp>
        <p:nvGrpSpPr>
          <p:cNvPr id="3" name="Group 2">
            <a:extLst>
              <a:ext uri="{FF2B5EF4-FFF2-40B4-BE49-F238E27FC236}">
                <a16:creationId xmlns:a16="http://schemas.microsoft.com/office/drawing/2014/main" id="{62809CA6-652E-4D79-AA4D-F71EB49BB596}"/>
              </a:ext>
            </a:extLst>
          </p:cNvPr>
          <p:cNvGrpSpPr/>
          <p:nvPr/>
        </p:nvGrpSpPr>
        <p:grpSpPr>
          <a:xfrm>
            <a:off x="359376" y="3874592"/>
            <a:ext cx="11473248" cy="2663564"/>
            <a:chOff x="359376" y="3874592"/>
            <a:chExt cx="11473248" cy="2663564"/>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a:extLst>
              <a:ext uri="{FF2B5EF4-FFF2-40B4-BE49-F238E27FC236}">
                <a16:creationId xmlns:a16="http://schemas.microsoft.com/office/drawing/2014/main" id="{A993EF70-8B0D-4C31-8050-1C67286D4AAD}"/>
              </a:ext>
            </a:extLst>
          </p:cNvPr>
          <p:cNvSpPr txBox="1">
            <a:spLocks/>
          </p:cNvSpPr>
          <p:nvPr/>
        </p:nvSpPr>
        <p:spPr>
          <a:xfrm>
            <a:off x="832820" y="3651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ITC Stone Serif" pitchFamily="50" charset="0"/>
              </a:rPr>
              <a:t>Approach</a:t>
            </a:r>
            <a:endParaRPr lang="en-US" dirty="0">
              <a:latin typeface="ITC Stone Serif" pitchFamily="50" charset="0"/>
            </a:endParaRPr>
          </a:p>
        </p:txBody>
      </p:sp>
    </p:spTree>
    <p:extLst>
      <p:ext uri="{BB962C8B-B14F-4D97-AF65-F5344CB8AC3E}">
        <p14:creationId xmlns:p14="http://schemas.microsoft.com/office/powerpoint/2010/main" val="34562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7.40741E-7 L 0 -0.30741 " pathEditMode="relative" rAng="0" ptsTypes="AA">
                                      <p:cBhvr>
                                        <p:cTn id="18" dur="2000" fill="hold"/>
                                        <p:tgtEl>
                                          <p:spTgt spid="3"/>
                                        </p:tgtEl>
                                        <p:attrNameLst>
                                          <p:attrName>ppt_x</p:attrName>
                                          <p:attrName>ppt_y</p:attrName>
                                        </p:attrNameLst>
                                      </p:cBhvr>
                                      <p:rCtr x="0" y="-15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Your Home is Not Alone</a:t>
            </a:r>
          </a:p>
        </p:txBody>
      </p:sp>
      <p:sp>
        <p:nvSpPr>
          <p:cNvPr id="13" name="Content Placeholder 12">
            <a:extLst>
              <a:ext uri="{FF2B5EF4-FFF2-40B4-BE49-F238E27FC236}">
                <a16:creationId xmlns:a16="http://schemas.microsoft.com/office/drawing/2014/main" id="{6F5F9D7B-E4FA-434F-946B-D10C8654AF92}"/>
              </a:ext>
            </a:extLst>
          </p:cNvPr>
          <p:cNvSpPr>
            <a:spLocks noGrp="1"/>
          </p:cNvSpPr>
          <p:nvPr>
            <p:ph sz="half" idx="1"/>
          </p:nvPr>
        </p:nvSpPr>
        <p:spPr/>
        <p:txBody>
          <a:bodyPr>
            <a:normAutofit lnSpcReduction="10000"/>
          </a:bodyPr>
          <a:lstStyle/>
          <a:p>
            <a:pPr marL="0" indent="0">
              <a:buNone/>
            </a:pPr>
            <a:r>
              <a:rPr lang="en-US" dirty="0"/>
              <a:t>Home Applications:</a:t>
            </a:r>
          </a:p>
          <a:p>
            <a:pPr lvl="1"/>
            <a:r>
              <a:rPr lang="en-US" dirty="0"/>
              <a:t>Photovoltaics</a:t>
            </a:r>
          </a:p>
          <a:p>
            <a:pPr marL="0" indent="0">
              <a:buNone/>
            </a:pPr>
            <a:endParaRPr lang="en-US" dirty="0"/>
          </a:p>
          <a:p>
            <a:pPr marL="0" indent="0">
              <a:buNone/>
            </a:pPr>
            <a:r>
              <a:rPr lang="en-US" dirty="0"/>
              <a:t>Industrial Electronics:</a:t>
            </a:r>
          </a:p>
          <a:p>
            <a:pPr lvl="1"/>
            <a:r>
              <a:rPr lang="en-US" dirty="0"/>
              <a:t>Devices using Insulated Gate Bipolar Transistors (IGBTs)</a:t>
            </a:r>
          </a:p>
          <a:p>
            <a:pPr marL="0" indent="0">
              <a:buNone/>
            </a:pPr>
            <a:endParaRPr lang="en-US" dirty="0"/>
          </a:p>
          <a:p>
            <a:pPr marL="0" indent="0">
              <a:buNone/>
            </a:pPr>
            <a:r>
              <a:rPr lang="en-US" dirty="0"/>
              <a:t>In General:</a:t>
            </a:r>
          </a:p>
          <a:p>
            <a:pPr lvl="1"/>
            <a:r>
              <a:rPr lang="en-US" dirty="0"/>
              <a:t>Power Converters / Inverters</a:t>
            </a:r>
            <a:br>
              <a:rPr lang="en-US" dirty="0"/>
            </a:br>
            <a:r>
              <a:rPr lang="en-US" dirty="0"/>
              <a:t>(AC → DC, DC → AC)</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90</a:t>
            </a:fld>
            <a:endParaRPr lang="en-US" dirty="0"/>
          </a:p>
        </p:txBody>
      </p:sp>
      <p:pic>
        <p:nvPicPr>
          <p:cNvPr id="6" name="Content Placeholder 5">
            <a:extLst>
              <a:ext uri="{FF2B5EF4-FFF2-40B4-BE49-F238E27FC236}">
                <a16:creationId xmlns:a16="http://schemas.microsoft.com/office/drawing/2014/main" id="{A9CC7D11-B38E-4FC1-BD08-5A8C648D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1972470"/>
            <a:ext cx="5172073" cy="3879055"/>
          </a:xfrm>
          <a:prstGeom prst="rect">
            <a:avLst/>
          </a:prstGeom>
        </p:spPr>
      </p:pic>
      <p:pic>
        <p:nvPicPr>
          <p:cNvPr id="3" name="Picture 2">
            <a:extLst>
              <a:ext uri="{FF2B5EF4-FFF2-40B4-BE49-F238E27FC236}">
                <a16:creationId xmlns:a16="http://schemas.microsoft.com/office/drawing/2014/main" id="{E7F085FE-4CF4-4C2B-AC6C-63389FE578BD}"/>
              </a:ext>
            </a:extLst>
          </p:cNvPr>
          <p:cNvPicPr>
            <a:picLocks noChangeAspect="1"/>
          </p:cNvPicPr>
          <p:nvPr/>
        </p:nvPicPr>
        <p:blipFill rotWithShape="1">
          <a:blip r:embed="rId4">
            <a:extLst>
              <a:ext uri="{28A0092B-C50C-407E-A947-70E740481C1C}">
                <a14:useLocalDpi xmlns:a14="http://schemas.microsoft.com/office/drawing/2010/main" val="0"/>
              </a:ext>
            </a:extLst>
          </a:blip>
          <a:srcRect r="10734"/>
          <a:stretch/>
        </p:blipFill>
        <p:spPr>
          <a:xfrm>
            <a:off x="6181725" y="1972470"/>
            <a:ext cx="5194004" cy="3879054"/>
          </a:xfrm>
          <a:prstGeom prst="rect">
            <a:avLst/>
          </a:prstGeom>
        </p:spPr>
      </p:pic>
    </p:spTree>
    <p:extLst>
      <p:ext uri="{BB962C8B-B14F-4D97-AF65-F5344CB8AC3E}">
        <p14:creationId xmlns:p14="http://schemas.microsoft.com/office/powerpoint/2010/main" val="6960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Low Power, High Stakes</a:t>
            </a:r>
          </a:p>
        </p:txBody>
      </p:sp>
      <p:sp>
        <p:nvSpPr>
          <p:cNvPr id="12" name="Content Placeholder 11">
            <a:extLst>
              <a:ext uri="{FF2B5EF4-FFF2-40B4-BE49-F238E27FC236}">
                <a16:creationId xmlns:a16="http://schemas.microsoft.com/office/drawing/2014/main" id="{BEB56E67-7457-4620-A146-183DC663E79E}"/>
              </a:ext>
            </a:extLst>
          </p:cNvPr>
          <p:cNvSpPr>
            <a:spLocks noGrp="1"/>
          </p:cNvSpPr>
          <p:nvPr>
            <p:ph sz="half" idx="2"/>
          </p:nvPr>
        </p:nvSpPr>
        <p:spPr/>
        <p:txBody>
          <a:bodyPr anchor="ctr"/>
          <a:lstStyle/>
          <a:p>
            <a:pPr marL="0" indent="0">
              <a:buNone/>
            </a:pPr>
            <a:r>
              <a:rPr lang="en-US" dirty="0"/>
              <a:t>Embedded systems need protection</a:t>
            </a:r>
          </a:p>
          <a:p>
            <a:pPr marL="0" indent="0">
              <a:buNone/>
            </a:pPr>
            <a:endParaRPr lang="en-US" dirty="0"/>
          </a:p>
          <a:p>
            <a:pPr marL="0" indent="0">
              <a:buNone/>
            </a:pPr>
            <a:r>
              <a:rPr lang="en-US" dirty="0"/>
              <a:t>Ex. Samsung Galaxy Note 7</a:t>
            </a:r>
          </a:p>
          <a:p>
            <a:pPr lvl="1"/>
            <a:r>
              <a:rPr lang="en-US" dirty="0"/>
              <a:t>Batteries caught fire</a:t>
            </a:r>
          </a:p>
          <a:p>
            <a:pPr lvl="1"/>
            <a:r>
              <a:rPr lang="en-US" dirty="0"/>
              <a:t>Device banned by FAA</a:t>
            </a:r>
          </a:p>
          <a:p>
            <a:pPr lvl="1"/>
            <a:r>
              <a:rPr lang="en-US" dirty="0"/>
              <a:t>Root cause: short circuits</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91</a:t>
            </a:fld>
            <a:endParaRPr lang="en-US" dirty="0"/>
          </a:p>
        </p:txBody>
      </p:sp>
      <p:sp>
        <p:nvSpPr>
          <p:cNvPr id="9" name="Rectangle 8">
            <a:extLst>
              <a:ext uri="{FF2B5EF4-FFF2-40B4-BE49-F238E27FC236}">
                <a16:creationId xmlns:a16="http://schemas.microsoft.com/office/drawing/2014/main" id="{9264A6B5-3D7D-472D-B943-FAFD99A4ED90}"/>
              </a:ext>
            </a:extLst>
          </p:cNvPr>
          <p:cNvSpPr/>
          <p:nvPr/>
        </p:nvSpPr>
        <p:spPr>
          <a:xfrm>
            <a:off x="1318054" y="5833395"/>
            <a:ext cx="4221892" cy="830997"/>
          </a:xfrm>
          <a:prstGeom prst="rect">
            <a:avLst/>
          </a:prstGeom>
        </p:spPr>
        <p:txBody>
          <a:bodyPr wrap="square">
            <a:spAutoFit/>
          </a:bodyPr>
          <a:lstStyle/>
          <a:p>
            <a:pPr algn="ctr"/>
            <a:r>
              <a:rPr lang="en-US" sz="1200" dirty="0"/>
              <a:t>Image Provided by: </a:t>
            </a:r>
            <a:r>
              <a:rPr lang="en-US" sz="1200" b="1" dirty="0"/>
              <a:t>Independent.co.uk</a:t>
            </a:r>
            <a:br>
              <a:rPr lang="en-US" sz="1200" dirty="0"/>
            </a:br>
            <a:r>
              <a:rPr lang="en-US" sz="1200" dirty="0"/>
              <a:t>https://www.independent.co.uk/life-style/gadgets-and-tech/news/samsung-galaxy-note-7-return-refund-exploding-fire-brand-recall-a7361216.html</a:t>
            </a:r>
          </a:p>
        </p:txBody>
      </p:sp>
      <p:pic>
        <p:nvPicPr>
          <p:cNvPr id="13" name="Content Placeholder 12">
            <a:extLst>
              <a:ext uri="{FF2B5EF4-FFF2-40B4-BE49-F238E27FC236}">
                <a16:creationId xmlns:a16="http://schemas.microsoft.com/office/drawing/2014/main" id="{F17B6FFF-62C7-4557-A942-F2B5374366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634"/>
          <a:stretch/>
        </p:blipFill>
        <p:spPr>
          <a:xfrm>
            <a:off x="838200" y="2245392"/>
            <a:ext cx="5181600" cy="3511803"/>
          </a:xfrm>
          <a:prstGeom prst="rect">
            <a:avLst/>
          </a:prstGeom>
        </p:spPr>
      </p:pic>
    </p:spTree>
    <p:extLst>
      <p:ext uri="{BB962C8B-B14F-4D97-AF65-F5344CB8AC3E}">
        <p14:creationId xmlns:p14="http://schemas.microsoft.com/office/powerpoint/2010/main" val="28295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A7389-094F-4149-AD83-62DFF9868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82" y="1822452"/>
            <a:ext cx="5849413" cy="4006848"/>
          </a:xfrm>
          <a:prstGeom prst="rect">
            <a:avLst/>
          </a:prstGeom>
        </p:spPr>
      </p:pic>
      <p:sp>
        <p:nvSpPr>
          <p:cNvPr id="15" name="Rectangle 14">
            <a:extLst>
              <a:ext uri="{FF2B5EF4-FFF2-40B4-BE49-F238E27FC236}">
                <a16:creationId xmlns:a16="http://schemas.microsoft.com/office/drawing/2014/main" id="{D7928168-34C8-48FF-99D2-F699E46ADD0E}"/>
              </a:ext>
            </a:extLst>
          </p:cNvPr>
          <p:cNvSpPr/>
          <p:nvPr/>
        </p:nvSpPr>
        <p:spPr>
          <a:xfrm>
            <a:off x="6318142" y="6020484"/>
            <a:ext cx="4221892" cy="646331"/>
          </a:xfrm>
          <a:prstGeom prst="rect">
            <a:avLst/>
          </a:prstGeom>
        </p:spPr>
        <p:txBody>
          <a:bodyPr wrap="square">
            <a:spAutoFit/>
          </a:bodyPr>
          <a:lstStyle/>
          <a:p>
            <a:pPr algn="ctr"/>
            <a:r>
              <a:rPr lang="en-US" sz="1200" dirty="0"/>
              <a:t>Image Provided by: </a:t>
            </a:r>
            <a:r>
              <a:rPr lang="en-US" sz="1200" b="1" dirty="0"/>
              <a:t>WEETECH Inc.</a:t>
            </a:r>
          </a:p>
          <a:p>
            <a:pPr algn="ctr"/>
            <a:r>
              <a:rPr lang="en-US" sz="1200" dirty="0"/>
              <a:t>https://www.weetech-usa.com/applications/</a:t>
            </a:r>
            <a:br>
              <a:rPr lang="en-US" sz="1200" dirty="0"/>
            </a:br>
            <a:r>
              <a:rPr lang="en-US" sz="1200" dirty="0"/>
              <a:t>automotive/relay-and-fuse-box/</a:t>
            </a:r>
          </a:p>
        </p:txBody>
      </p:sp>
      <p:sp>
        <p:nvSpPr>
          <p:cNvPr id="5" name="Title 4"/>
          <p:cNvSpPr>
            <a:spLocks noGrp="1"/>
          </p:cNvSpPr>
          <p:nvPr>
            <p:ph type="title"/>
          </p:nvPr>
        </p:nvSpPr>
        <p:spPr/>
        <p:txBody>
          <a:bodyPr/>
          <a:lstStyle/>
          <a:p>
            <a:r>
              <a:rPr lang="en-US" dirty="0"/>
              <a:t>Motivation and Problem Statement</a:t>
            </a:r>
          </a:p>
        </p:txBody>
      </p:sp>
      <p:sp>
        <p:nvSpPr>
          <p:cNvPr id="6" name="Content Placeholder 5"/>
          <p:cNvSpPr>
            <a:spLocks noGrp="1"/>
          </p:cNvSpPr>
          <p:nvPr>
            <p:ph sz="half" idx="1"/>
          </p:nvPr>
        </p:nvSpPr>
        <p:spPr/>
        <p:txBody>
          <a:bodyPr anchor="t">
            <a:normAutofit/>
          </a:bodyPr>
          <a:lstStyle/>
          <a:p>
            <a:pPr marL="0" indent="0">
              <a:buNone/>
            </a:pPr>
            <a:r>
              <a:rPr lang="en-US" sz="3600" b="1" dirty="0"/>
              <a:t>Short</a:t>
            </a:r>
          </a:p>
          <a:p>
            <a:pPr lvl="1"/>
            <a:r>
              <a:rPr lang="en-US" sz="3200" b="1" dirty="0">
                <a:sym typeface="Wingdings" panose="05000000000000000000" pitchFamily="2" charset="2"/>
              </a:rPr>
              <a:t>Damage</a:t>
            </a:r>
          </a:p>
          <a:p>
            <a:pPr lvl="1"/>
            <a:r>
              <a:rPr lang="en-US" sz="3200" dirty="0"/>
              <a:t>Time-sensitive</a:t>
            </a:r>
          </a:p>
          <a:p>
            <a:pPr marL="0" indent="0">
              <a:buNone/>
            </a:pPr>
            <a:endParaRPr lang="en-US" sz="3600" dirty="0"/>
          </a:p>
          <a:p>
            <a:pPr marL="0" indent="0">
              <a:buNone/>
            </a:pPr>
            <a:r>
              <a:rPr lang="en-US" sz="3600" dirty="0"/>
              <a:t>Dedicated circuitry</a:t>
            </a:r>
          </a:p>
          <a:p>
            <a:pPr lvl="1"/>
            <a:r>
              <a:rPr lang="en-US" sz="3200" dirty="0"/>
              <a:t>Inflexible</a:t>
            </a:r>
          </a:p>
          <a:p>
            <a:pPr lvl="1"/>
            <a:r>
              <a:rPr lang="en-US" sz="3200" dirty="0"/>
              <a:t>Costly</a:t>
            </a:r>
          </a:p>
          <a:p>
            <a:pPr lvl="1"/>
            <a:r>
              <a:rPr lang="en-US" sz="3200" dirty="0"/>
              <a:t>Pessimistic</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92</a:t>
            </a:fld>
            <a:endParaRPr lang="en-US" dirty="0"/>
          </a:p>
        </p:txBody>
      </p:sp>
      <p:sp>
        <p:nvSpPr>
          <p:cNvPr id="14" name="Rectangle 13">
            <a:extLst>
              <a:ext uri="{FF2B5EF4-FFF2-40B4-BE49-F238E27FC236}">
                <a16:creationId xmlns:a16="http://schemas.microsoft.com/office/drawing/2014/main" id="{A6CAC1B4-E288-4C65-8F93-510CA0A17DC2}"/>
              </a:ext>
            </a:extLst>
          </p:cNvPr>
          <p:cNvSpPr/>
          <p:nvPr/>
        </p:nvSpPr>
        <p:spPr>
          <a:xfrm>
            <a:off x="1"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B13BBD6-9B2D-4819-9DC6-3D71C33B54C7}"/>
              </a:ext>
            </a:extLst>
          </p:cNvPr>
          <p:cNvGrpSpPr/>
          <p:nvPr/>
        </p:nvGrpSpPr>
        <p:grpSpPr>
          <a:xfrm>
            <a:off x="876299" y="2124638"/>
            <a:ext cx="10439398" cy="2608723"/>
            <a:chOff x="914400" y="1825625"/>
            <a:chExt cx="10439398" cy="2608723"/>
          </a:xfrm>
        </p:grpSpPr>
        <p:sp>
          <p:nvSpPr>
            <p:cNvPr id="12" name="Rectangle 11">
              <a:extLst>
                <a:ext uri="{FF2B5EF4-FFF2-40B4-BE49-F238E27FC236}">
                  <a16:creationId xmlns:a16="http://schemas.microsoft.com/office/drawing/2014/main" id="{6CE89F4F-2C29-4AD3-B1EA-FFCF4215AA22}"/>
                </a:ext>
              </a:extLst>
            </p:cNvPr>
            <p:cNvSpPr/>
            <p:nvPr/>
          </p:nvSpPr>
          <p:spPr>
            <a:xfrm>
              <a:off x="914400" y="2365952"/>
              <a:ext cx="10439398" cy="2068396"/>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Existing short-circuit protection for embedded systems is fixed, inflexible and does not consider software-based real-time control.</a:t>
              </a:r>
            </a:p>
          </p:txBody>
        </p:sp>
        <p:sp>
          <p:nvSpPr>
            <p:cNvPr id="13" name="Rectangle 12">
              <a:extLst>
                <a:ext uri="{FF2B5EF4-FFF2-40B4-BE49-F238E27FC236}">
                  <a16:creationId xmlns:a16="http://schemas.microsoft.com/office/drawing/2014/main" id="{9675C485-70F2-4FF9-8EBA-2EA04A76A4F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Problem Statement:</a:t>
              </a:r>
            </a:p>
          </p:txBody>
        </p:sp>
      </p:grpSp>
    </p:spTree>
    <p:extLst>
      <p:ext uri="{BB962C8B-B14F-4D97-AF65-F5344CB8AC3E}">
        <p14:creationId xmlns:p14="http://schemas.microsoft.com/office/powerpoint/2010/main" val="8819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Approach</a:t>
            </a:r>
          </a:p>
        </p:txBody>
      </p:sp>
      <p:sp>
        <p:nvSpPr>
          <p:cNvPr id="2" name="Content Placeholder 1">
            <a:extLst>
              <a:ext uri="{FF2B5EF4-FFF2-40B4-BE49-F238E27FC236}">
                <a16:creationId xmlns:a16="http://schemas.microsoft.com/office/drawing/2014/main" id="{7CD079E2-8218-4B6B-9B40-87F2E7A46254}"/>
              </a:ext>
            </a:extLst>
          </p:cNvPr>
          <p:cNvSpPr>
            <a:spLocks noGrp="1"/>
          </p:cNvSpPr>
          <p:nvPr>
            <p:ph sz="half" idx="2"/>
          </p:nvPr>
        </p:nvSpPr>
        <p:spPr/>
        <p:txBody>
          <a:bodyPr anchor="ctr"/>
          <a:lstStyle/>
          <a:p>
            <a:pPr marL="0" indent="0" algn="ctr">
              <a:buNone/>
            </a:pPr>
            <a:r>
              <a:rPr lang="en-US" b="1" dirty="0"/>
              <a:t>Inductor</a:t>
            </a:r>
            <a:br>
              <a:rPr lang="en-US" dirty="0"/>
            </a:br>
            <a:r>
              <a:rPr lang="en-US" dirty="0"/>
              <a:t>(slows the rise of current)</a:t>
            </a:r>
          </a:p>
          <a:p>
            <a:pPr marL="0" indent="0" algn="ctr">
              <a:buNone/>
            </a:pPr>
            <a:r>
              <a:rPr lang="en-US" dirty="0"/>
              <a:t>+</a:t>
            </a:r>
          </a:p>
          <a:p>
            <a:pPr marL="0" indent="0" algn="ctr">
              <a:buNone/>
            </a:pPr>
            <a:r>
              <a:rPr lang="en-US" b="1" dirty="0"/>
              <a:t>Real-time task</a:t>
            </a:r>
            <a:br>
              <a:rPr lang="en-US" dirty="0"/>
            </a:br>
            <a:r>
              <a:rPr lang="en-US" dirty="0"/>
              <a:t>(detects shorts by deadline)</a:t>
            </a:r>
          </a:p>
          <a:p>
            <a:pPr marL="0" indent="0" algn="ctr">
              <a:buNone/>
            </a:pPr>
            <a:r>
              <a:rPr lang="en-US" dirty="0"/>
              <a:t>=</a:t>
            </a:r>
          </a:p>
          <a:p>
            <a:pPr marL="0" indent="0" algn="ctr">
              <a:buNone/>
            </a:pPr>
            <a:r>
              <a:rPr lang="en-US" b="1" dirty="0"/>
              <a:t>Software-based real-time</a:t>
            </a:r>
            <a:br>
              <a:rPr lang="en-US" b="1" dirty="0"/>
            </a:br>
            <a:r>
              <a:rPr lang="en-US" b="1" dirty="0"/>
              <a:t>short-circuit protection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93</a:t>
            </a:fld>
            <a:endParaRPr lang="en-US" dirty="0"/>
          </a:p>
        </p:txBody>
      </p:sp>
      <p:sp>
        <p:nvSpPr>
          <p:cNvPr id="12" name="Rectangle 11">
            <a:extLst>
              <a:ext uri="{FF2B5EF4-FFF2-40B4-BE49-F238E27FC236}">
                <a16:creationId xmlns:a16="http://schemas.microsoft.com/office/drawing/2014/main" id="{4EE61482-6408-4082-982A-1746970039F9}"/>
              </a:ext>
            </a:extLst>
          </p:cNvPr>
          <p:cNvSpPr/>
          <p:nvPr/>
        </p:nvSpPr>
        <p:spPr>
          <a:xfrm>
            <a:off x="0"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8B00FC9-7BF3-49FA-BFD2-04FCAA026100}"/>
              </a:ext>
            </a:extLst>
          </p:cNvPr>
          <p:cNvGrpSpPr/>
          <p:nvPr/>
        </p:nvGrpSpPr>
        <p:grpSpPr>
          <a:xfrm>
            <a:off x="6324599" y="2304265"/>
            <a:ext cx="5181600" cy="3453050"/>
            <a:chOff x="914400" y="1825625"/>
            <a:chExt cx="10439398" cy="2608723"/>
          </a:xfrm>
        </p:grpSpPr>
        <p:sp>
          <p:nvSpPr>
            <p:cNvPr id="10" name="Rectangle 9">
              <a:extLst>
                <a:ext uri="{FF2B5EF4-FFF2-40B4-BE49-F238E27FC236}">
                  <a16:creationId xmlns:a16="http://schemas.microsoft.com/office/drawing/2014/main" id="{892A87BC-DD33-4599-B976-7F9FF60BD9B2}"/>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1" name="Rectangle 10">
              <a:extLst>
                <a:ext uri="{FF2B5EF4-FFF2-40B4-BE49-F238E27FC236}">
                  <a16:creationId xmlns:a16="http://schemas.microsoft.com/office/drawing/2014/main" id="{D4EA8249-4C87-4EC2-A464-8865124E62A8}"/>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pic>
        <p:nvPicPr>
          <p:cNvPr id="8" name="Content Placeholder 7">
            <a:extLst>
              <a:ext uri="{FF2B5EF4-FFF2-40B4-BE49-F238E27FC236}">
                <a16:creationId xmlns:a16="http://schemas.microsoft.com/office/drawing/2014/main" id="{39588D2F-2D80-4AF1-82AB-8B0FA133674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769"/>
            <a:ext cx="5181600" cy="3453050"/>
          </a:xfrm>
        </p:spPr>
      </p:pic>
    </p:spTree>
    <p:extLst>
      <p:ext uri="{BB962C8B-B14F-4D97-AF65-F5344CB8AC3E}">
        <p14:creationId xmlns:p14="http://schemas.microsoft.com/office/powerpoint/2010/main" val="6493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Contribution Summary</a:t>
            </a:r>
          </a:p>
        </p:txBody>
      </p:sp>
      <p:sp>
        <p:nvSpPr>
          <p:cNvPr id="6" name="Content Placeholder 5"/>
          <p:cNvSpPr>
            <a:spLocks noGrp="1"/>
          </p:cNvSpPr>
          <p:nvPr>
            <p:ph idx="1"/>
          </p:nvPr>
        </p:nvSpPr>
        <p:spPr/>
        <p:txBody>
          <a:bodyPr anchor="ctr">
            <a:noAutofit/>
          </a:bodyPr>
          <a:lstStyle/>
          <a:p>
            <a:pPr marL="514350" indent="-514350">
              <a:buFont typeface="+mj-lt"/>
              <a:buAutoNum type="arabicPeriod"/>
            </a:pPr>
            <a:r>
              <a:rPr lang="en-US" sz="3200" dirty="0"/>
              <a:t> Real-time software-based short circuit protection method</a:t>
            </a:r>
          </a:p>
          <a:p>
            <a:pPr marL="514350" indent="-514350">
              <a:buFont typeface="+mj-lt"/>
              <a:buAutoNum type="arabicPeriod"/>
            </a:pPr>
            <a:endParaRPr lang="en-US" sz="3200" dirty="0"/>
          </a:p>
          <a:p>
            <a:pPr marL="514350" indent="-514350">
              <a:buFont typeface="+mj-lt"/>
              <a:buAutoNum type="arabicPeriod"/>
            </a:pPr>
            <a:r>
              <a:rPr lang="en-US" sz="3200" dirty="0"/>
              <a:t> Real-time utilization </a:t>
            </a:r>
            <a:r>
              <a:rPr lang="en-US" sz="3200" dirty="0">
                <a:sym typeface="Wingdings" panose="05000000000000000000" pitchFamily="2" charset="2"/>
              </a:rPr>
              <a:t>↔</a:t>
            </a:r>
            <a:r>
              <a:rPr lang="en-US" sz="3200" dirty="0"/>
              <a:t> Board space consumed</a:t>
            </a:r>
          </a:p>
          <a:p>
            <a:pPr marL="514350" indent="-514350">
              <a:buFont typeface="+mj-lt"/>
              <a:buAutoNum type="arabicPeriod"/>
            </a:pPr>
            <a:endParaRPr lang="en-US" sz="2800" dirty="0"/>
          </a:p>
          <a:p>
            <a:pPr marL="514350" indent="-514350">
              <a:buFont typeface="+mj-lt"/>
              <a:buAutoNum type="arabicPeriod"/>
            </a:pPr>
            <a:r>
              <a:rPr lang="en-US" sz="3200" dirty="0"/>
              <a:t> Simulated and practical evaluation</a:t>
            </a:r>
            <a:endParaRPr lang="en-US" sz="28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94</a:t>
            </a:fld>
            <a:endParaRPr lang="en-US" dirty="0"/>
          </a:p>
        </p:txBody>
      </p:sp>
    </p:spTree>
    <p:extLst>
      <p:ext uri="{BB962C8B-B14F-4D97-AF65-F5344CB8AC3E}">
        <p14:creationId xmlns:p14="http://schemas.microsoft.com/office/powerpoint/2010/main" val="3075350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chor="ctr">
            <a:normAutofit/>
          </a:bodyPr>
          <a:lstStyle/>
          <a:p>
            <a:pPr marL="514350" indent="-514350">
              <a:lnSpc>
                <a:spcPct val="150000"/>
              </a:lnSpc>
              <a:buFont typeface="+mj-lt"/>
              <a:buAutoNum type="arabicPeriod"/>
            </a:pPr>
            <a:r>
              <a:rPr lang="en-US" dirty="0"/>
              <a:t>Electronics Background</a:t>
            </a:r>
          </a:p>
          <a:p>
            <a:pPr marL="514350" indent="-514350">
              <a:lnSpc>
                <a:spcPct val="150000"/>
              </a:lnSpc>
              <a:buFont typeface="+mj-lt"/>
              <a:buAutoNum type="arabicPeriod"/>
            </a:pPr>
            <a:r>
              <a:rPr lang="en-US" dirty="0"/>
              <a:t>Related Work</a:t>
            </a:r>
          </a:p>
          <a:p>
            <a:pPr marL="514350" indent="-514350">
              <a:lnSpc>
                <a:spcPct val="150000"/>
              </a:lnSpc>
              <a:buFont typeface="+mj-lt"/>
              <a:buAutoNum type="arabicPeriod"/>
            </a:pPr>
            <a:r>
              <a:rPr lang="en-US" dirty="0"/>
              <a:t>System Model</a:t>
            </a:r>
          </a:p>
          <a:p>
            <a:pPr marL="514350" indent="-514350">
              <a:lnSpc>
                <a:spcPct val="150000"/>
              </a:lnSpc>
              <a:buFont typeface="+mj-lt"/>
              <a:buAutoNum type="arabicPeriod"/>
            </a:pPr>
            <a:r>
              <a:rPr lang="en-US" dirty="0"/>
              <a:t>Evaluation and Results</a:t>
            </a:r>
          </a:p>
          <a:p>
            <a:pPr marL="514350" indent="-514350">
              <a:lnSpc>
                <a:spcPct val="150000"/>
              </a:lnSpc>
              <a:buFont typeface="+mj-lt"/>
              <a:buAutoNum type="arabicPeriod"/>
            </a:pPr>
            <a:r>
              <a:rPr lang="en-US" dirty="0"/>
              <a:t>Conclusion</a:t>
            </a:r>
          </a:p>
        </p:txBody>
      </p:sp>
      <p:sp>
        <p:nvSpPr>
          <p:cNvPr id="9" name="Slide Number Placeholder 8"/>
          <p:cNvSpPr>
            <a:spLocks noGrp="1"/>
          </p:cNvSpPr>
          <p:nvPr>
            <p:ph type="sldNum" sz="quarter" idx="12"/>
          </p:nvPr>
        </p:nvSpPr>
        <p:spPr/>
        <p:txBody>
          <a:bodyPr/>
          <a:lstStyle/>
          <a:p>
            <a:fld id="{9C75D887-1A03-4ABF-9F74-03C35FBA7AA7}" type="slidenum">
              <a:rPr lang="en-US" smtClean="0"/>
              <a:pPr/>
              <a:t>95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334" y="2200808"/>
            <a:ext cx="5824464" cy="3276261"/>
          </a:xfrm>
          <a:prstGeom prst="rect">
            <a:avLst/>
          </a:prstGeom>
          <a:ln w="76200">
            <a:solidFill>
              <a:srgbClr val="0C544A"/>
            </a:solidFill>
          </a:ln>
        </p:spPr>
      </p:pic>
    </p:spTree>
    <p:extLst>
      <p:ext uri="{BB962C8B-B14F-4D97-AF65-F5344CB8AC3E}">
        <p14:creationId xmlns:p14="http://schemas.microsoft.com/office/powerpoint/2010/main" val="725136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Electronics Background</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96</a:t>
            </a:fld>
            <a:endParaRPr lang="en-US" dirty="0"/>
          </a:p>
        </p:txBody>
      </p:sp>
    </p:spTree>
    <p:extLst>
      <p:ext uri="{BB962C8B-B14F-4D97-AF65-F5344CB8AC3E}">
        <p14:creationId xmlns:p14="http://schemas.microsoft.com/office/powerpoint/2010/main" val="41480149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Circuitry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97</a:t>
            </a:fld>
            <a:endParaRPr lang="en-US" dirty="0"/>
          </a:p>
        </p:txBody>
      </p:sp>
      <p:sp>
        <p:nvSpPr>
          <p:cNvPr id="2" name="Content Placeholder 1"/>
          <p:cNvSpPr>
            <a:spLocks noGrp="1"/>
          </p:cNvSpPr>
          <p:nvPr>
            <p:ph sz="half" idx="2"/>
          </p:nvPr>
        </p:nvSpPr>
        <p:spPr>
          <a:xfrm>
            <a:off x="6133381" y="1825625"/>
            <a:ext cx="5391510" cy="4351338"/>
          </a:xfrm>
        </p:spPr>
        <p:txBody>
          <a:bodyPr anchor="t">
            <a:noAutofit/>
          </a:bodyPr>
          <a:lstStyle/>
          <a:p>
            <a:pPr marL="0" lvl="0" indent="0">
              <a:buNone/>
            </a:pPr>
            <a:r>
              <a:rPr lang="en-US" sz="3200" dirty="0">
                <a:solidFill>
                  <a:prstClr val="black"/>
                </a:solidFill>
              </a:rPr>
              <a:t>Ohm’s Law:</a:t>
            </a:r>
            <a:endParaRPr lang="en-US" sz="2800" b="1" dirty="0">
              <a:solidFill>
                <a:prstClr val="black"/>
              </a:solidFill>
            </a:endParaRP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53458" y="5115018"/>
            <a:ext cx="2569845"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904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9975"/>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4152900"/>
            <a:ext cx="5222436" cy="2024064"/>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prstClr val="black"/>
                </a:solidFill>
                <a:latin typeface="Garamond" panose="02020404030301010803" pitchFamily="18" charset="0"/>
              </a:rPr>
              <a:t>Short</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The flow of current through an </a:t>
            </a:r>
            <a:r>
              <a:rPr lang="en-US" sz="2800" b="1" dirty="0">
                <a:solidFill>
                  <a:prstClr val="black"/>
                </a:solidFill>
                <a:latin typeface="Garamond" panose="02020404030301010803" pitchFamily="18" charset="0"/>
              </a:rPr>
              <a:t>alternate, unintended path </a:t>
            </a:r>
            <a:r>
              <a:rPr lang="en-US" sz="2800" dirty="0">
                <a:solidFill>
                  <a:prstClr val="black"/>
                </a:solidFill>
                <a:latin typeface="Garamond" panose="02020404030301010803" pitchFamily="18" charset="0"/>
              </a:rPr>
              <a:t>in a circuit with </a:t>
            </a:r>
            <a:r>
              <a:rPr lang="en-US" sz="2800" b="1" dirty="0">
                <a:solidFill>
                  <a:prstClr val="black"/>
                </a:solidFill>
                <a:latin typeface="Garamond" panose="02020404030301010803" pitchFamily="18" charset="0"/>
              </a:rPr>
              <a:t>little or no impedance</a:t>
            </a:r>
          </a:p>
        </p:txBody>
      </p:sp>
      <p:sp>
        <p:nvSpPr>
          <p:cNvPr id="83" name="Rectangle 82"/>
          <p:cNvSpPr/>
          <p:nvPr/>
        </p:nvSpPr>
        <p:spPr>
          <a:xfrm>
            <a:off x="8123085" y="2415406"/>
            <a:ext cx="74892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t>
            </a:r>
          </a:p>
        </p:txBody>
      </p:sp>
      <p:sp>
        <p:nvSpPr>
          <p:cNvPr id="84" name="Rectangle 83"/>
          <p:cNvSpPr/>
          <p:nvPr/>
        </p:nvSpPr>
        <p:spPr>
          <a:xfrm>
            <a:off x="8908318" y="2415979"/>
            <a:ext cx="48442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I</a:t>
            </a:r>
          </a:p>
        </p:txBody>
      </p:sp>
      <p:sp>
        <p:nvSpPr>
          <p:cNvPr id="85" name="Rectangle 84"/>
          <p:cNvSpPr/>
          <p:nvPr/>
        </p:nvSpPr>
        <p:spPr>
          <a:xfrm>
            <a:off x="9412569" y="2413207"/>
            <a:ext cx="713657"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R</a:t>
            </a:r>
          </a:p>
        </p:txBody>
      </p:sp>
      <p:sp>
        <p:nvSpPr>
          <p:cNvPr id="86" name="Rectangle 85"/>
          <p:cNvSpPr/>
          <p:nvPr/>
        </p:nvSpPr>
        <p:spPr>
          <a:xfrm>
            <a:off x="7356978" y="2413207"/>
            <a:ext cx="758541"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V</a:t>
            </a: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660631" y="4152901"/>
            <a:ext cx="5693167" cy="2617017"/>
            <a:chOff x="5660631" y="4152901"/>
            <a:chExt cx="5693167" cy="2617017"/>
          </a:xfrm>
        </p:grpSpPr>
        <p:cxnSp>
          <p:nvCxnSpPr>
            <p:cNvPr id="35" name="Connector: Elbow 34"/>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40" name="TextBox 39"/>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spTree>
    <p:extLst>
      <p:ext uri="{BB962C8B-B14F-4D97-AF65-F5344CB8AC3E}">
        <p14:creationId xmlns:p14="http://schemas.microsoft.com/office/powerpoint/2010/main" val="421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10" presetClass="entr" presetSubtype="0" fill="hold" grpId="2"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6"/>
                                        </p:tgtEl>
                                      </p:cBhvr>
                                    </p:animEffect>
                                    <p:set>
                                      <p:cBhvr>
                                        <p:cTn id="57" dur="1" fill="hold">
                                          <p:stCondLst>
                                            <p:cond delay="499"/>
                                          </p:stCondLst>
                                        </p:cTn>
                                        <p:tgtEl>
                                          <p:spTgt spid="5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par>
                          <p:cTn id="74" fill="hold">
                            <p:stCondLst>
                              <p:cond delay="1000"/>
                            </p:stCondLst>
                            <p:childTnLst>
                              <p:par>
                                <p:cTn id="75" presetID="6" presetClass="emph" presetSubtype="0" fill="hold" grpId="0" nodeType="afterEffect">
                                  <p:stCondLst>
                                    <p:cond delay="0"/>
                                  </p:stCondLst>
                                  <p:childTnLst>
                                    <p:animScale>
                                      <p:cBhvr>
                                        <p:cTn id="76" dur="1000" fill="hold"/>
                                        <p:tgtEl>
                                          <p:spTgt spid="85"/>
                                        </p:tgtEl>
                                      </p:cBhvr>
                                      <p:by x="125000" y="125000"/>
                                    </p:animScale>
                                  </p:childTnLst>
                                </p:cTn>
                              </p:par>
                              <p:par>
                                <p:cTn id="77" presetID="3" presetClass="emph" presetSubtype="2" fill="hold" grpId="1" nodeType="withEffect">
                                  <p:stCondLst>
                                    <p:cond delay="0"/>
                                  </p:stCondLst>
                                  <p:childTnLst>
                                    <p:animClr clrSpc="rgb" dir="cw">
                                      <p:cBhvr override="childStyle">
                                        <p:cTn id="78" dur="1000" fill="hold"/>
                                        <p:tgtEl>
                                          <p:spTgt spid="85"/>
                                        </p:tgtEl>
                                        <p:attrNameLst>
                                          <p:attrName>style.color</p:attrName>
                                        </p:attrNameLst>
                                      </p:cBhvr>
                                      <p:to>
                                        <a:srgbClr val="FF1F1F"/>
                                      </p:to>
                                    </p:animClr>
                                  </p:childTnLst>
                                </p:cTn>
                              </p:par>
                              <p:par>
                                <p:cTn id="79" presetID="6" presetClass="emph" presetSubtype="0" fill="hold" grpId="0" nodeType="withEffect">
                                  <p:stCondLst>
                                    <p:cond delay="0"/>
                                  </p:stCondLst>
                                  <p:childTnLst>
                                    <p:animScale>
                                      <p:cBhvr>
                                        <p:cTn id="80" dur="1000" fill="hold"/>
                                        <p:tgtEl>
                                          <p:spTgt spid="84"/>
                                        </p:tgtEl>
                                      </p:cBhvr>
                                      <p:by x="75000" y="75000"/>
                                    </p:animScale>
                                  </p:childTnLst>
                                </p:cTn>
                              </p:par>
                              <p:par>
                                <p:cTn id="81" presetID="3" presetClass="emph" presetSubtype="2" fill="hold" grpId="1" nodeType="withEffect">
                                  <p:stCondLst>
                                    <p:cond delay="0"/>
                                  </p:stCondLst>
                                  <p:childTnLst>
                                    <p:animClr clrSpc="rgb" dir="cw">
                                      <p:cBhvr override="childStyle">
                                        <p:cTn id="82" dur="1000" fill="hold"/>
                                        <p:tgtEl>
                                          <p:spTgt spid="84"/>
                                        </p:tgtEl>
                                        <p:attrNameLst>
                                          <p:attrName>style.color</p:attrName>
                                        </p:attrNameLst>
                                      </p:cBhvr>
                                      <p:to>
                                        <a:srgbClr val="0000FF"/>
                                      </p:to>
                                    </p:animClr>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5"/>
                                        </p:tgtEl>
                                      </p:cBhvr>
                                    </p:animEffect>
                                    <p:set>
                                      <p:cBhvr>
                                        <p:cTn id="87" dur="1" fill="hold">
                                          <p:stCondLst>
                                            <p:cond delay="499"/>
                                          </p:stCondLst>
                                        </p:cTn>
                                        <p:tgtEl>
                                          <p:spTgt spid="7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6"/>
                                        </p:tgtEl>
                                      </p:cBhvr>
                                    </p:animEffect>
                                    <p:set>
                                      <p:cBhvr>
                                        <p:cTn id="90" dur="1" fill="hold">
                                          <p:stCondLst>
                                            <p:cond delay="499"/>
                                          </p:stCondLst>
                                        </p:cTn>
                                        <p:tgtEl>
                                          <p:spTgt spid="7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77"/>
                                        </p:tgtEl>
                                      </p:cBhvr>
                                    </p:animEffect>
                                    <p:set>
                                      <p:cBhvr>
                                        <p:cTn id="93" dur="1" fill="hold">
                                          <p:stCondLst>
                                            <p:cond delay="499"/>
                                          </p:stCondLst>
                                        </p:cTn>
                                        <p:tgtEl>
                                          <p:spTgt spid="7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62"/>
                                        </p:tgtEl>
                                      </p:cBhvr>
                                    </p:animEffect>
                                    <p:set>
                                      <p:cBhvr>
                                        <p:cTn id="96" dur="1" fill="hold">
                                          <p:stCondLst>
                                            <p:cond delay="499"/>
                                          </p:stCondLst>
                                        </p:cTn>
                                        <p:tgtEl>
                                          <p:spTgt spid="62"/>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9"/>
                                        </p:tgtEl>
                                      </p:cBhvr>
                                    </p:animEffect>
                                    <p:set>
                                      <p:cBhvr>
                                        <p:cTn id="99" dur="1" fill="hold">
                                          <p:stCondLst>
                                            <p:cond delay="499"/>
                                          </p:stCondLst>
                                        </p:cTn>
                                        <p:tgtEl>
                                          <p:spTgt spid="59"/>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1000"/>
                            </p:stCondLst>
                            <p:childTnLst>
                              <p:par>
                                <p:cTn id="105" presetID="6" presetClass="emph" presetSubtype="0" fill="hold" grpId="3" nodeType="afterEffect">
                                  <p:stCondLst>
                                    <p:cond delay="0"/>
                                  </p:stCondLst>
                                  <p:childTnLst>
                                    <p:animScale>
                                      <p:cBhvr>
                                        <p:cTn id="106" dur="1000" fill="hold"/>
                                        <p:tgtEl>
                                          <p:spTgt spid="85"/>
                                        </p:tgtEl>
                                      </p:cBhvr>
                                      <p:by x="80000" y="80000"/>
                                    </p:animScale>
                                  </p:childTnLst>
                                </p:cTn>
                              </p:par>
                              <p:par>
                                <p:cTn id="107" presetID="3" presetClass="emph" presetSubtype="2" fill="hold" grpId="4" nodeType="withEffect">
                                  <p:stCondLst>
                                    <p:cond delay="0"/>
                                  </p:stCondLst>
                                  <p:childTnLst>
                                    <p:animClr clrSpc="rgb" dir="cw">
                                      <p:cBhvr override="childStyle">
                                        <p:cTn id="108" dur="1000" fill="hold"/>
                                        <p:tgtEl>
                                          <p:spTgt spid="85"/>
                                        </p:tgtEl>
                                        <p:attrNameLst>
                                          <p:attrName>style.color</p:attrName>
                                        </p:attrNameLst>
                                      </p:cBhvr>
                                      <p:to>
                                        <a:schemeClr val="tx1"/>
                                      </p:to>
                                    </p:animClr>
                                  </p:childTnLst>
                                </p:cTn>
                              </p:par>
                              <p:par>
                                <p:cTn id="109" presetID="6" presetClass="emph" presetSubtype="0" fill="hold" grpId="3" nodeType="withEffect">
                                  <p:stCondLst>
                                    <p:cond delay="0"/>
                                  </p:stCondLst>
                                  <p:childTnLst>
                                    <p:animScale>
                                      <p:cBhvr>
                                        <p:cTn id="110" dur="1000" fill="hold"/>
                                        <p:tgtEl>
                                          <p:spTgt spid="84"/>
                                        </p:tgtEl>
                                      </p:cBhvr>
                                      <p:by x="133000" y="133000"/>
                                    </p:animScale>
                                  </p:childTnLst>
                                </p:cTn>
                              </p:par>
                              <p:par>
                                <p:cTn id="111" presetID="3" presetClass="emph" presetSubtype="2" fill="hold" grpId="4" nodeType="withEffect">
                                  <p:stCondLst>
                                    <p:cond delay="0"/>
                                  </p:stCondLst>
                                  <p:childTnLst>
                                    <p:animClr clrSpc="rgb" dir="cw">
                                      <p:cBhvr override="childStyle">
                                        <p:cTn id="112" dur="1000" fill="hold"/>
                                        <p:tgtEl>
                                          <p:spTgt spid="84"/>
                                        </p:tgtEl>
                                        <p:attrNameLst>
                                          <p:attrName>style.color</p:attrName>
                                        </p:attrNameLst>
                                      </p:cBhvr>
                                      <p:to>
                                        <a:schemeClr val="tx1"/>
                                      </p:to>
                                    </p:animClr>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500"/>
                                        <p:tgtEl>
                                          <p:spTgt spid="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6"/>
                                        </p:tgtEl>
                                      </p:cBhvr>
                                    </p:animEffect>
                                    <p:set>
                                      <p:cBhvr>
                                        <p:cTn id="128" dur="1" fill="hold">
                                          <p:stCondLst>
                                            <p:cond delay="499"/>
                                          </p:stCondLst>
                                        </p:cTn>
                                        <p:tgtEl>
                                          <p:spTgt spid="6"/>
                                        </p:tgtEl>
                                        <p:attrNameLst>
                                          <p:attrName>style.visibility</p:attrName>
                                        </p:attrNameLst>
                                      </p:cBhvr>
                                      <p:to>
                                        <p:strVal val="hidden"/>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1000"/>
                            </p:stCondLst>
                            <p:childTnLst>
                              <p:par>
                                <p:cTn id="134" presetID="6" presetClass="emph" presetSubtype="0" fill="hold" grpId="5" nodeType="afterEffect">
                                  <p:stCondLst>
                                    <p:cond delay="0"/>
                                  </p:stCondLst>
                                  <p:childTnLst>
                                    <p:animScale>
                                      <p:cBhvr>
                                        <p:cTn id="135" dur="1000" fill="hold"/>
                                        <p:tgtEl>
                                          <p:spTgt spid="84"/>
                                        </p:tgtEl>
                                      </p:cBhvr>
                                      <p:by x="125000" y="125000"/>
                                    </p:animScale>
                                  </p:childTnLst>
                                </p:cTn>
                              </p:par>
                              <p:par>
                                <p:cTn id="136" presetID="3" presetClass="emph" presetSubtype="2" fill="hold" grpId="6" nodeType="withEffect">
                                  <p:stCondLst>
                                    <p:cond delay="0"/>
                                  </p:stCondLst>
                                  <p:childTnLst>
                                    <p:animClr clrSpc="rgb" dir="cw">
                                      <p:cBhvr override="childStyle">
                                        <p:cTn id="137" dur="1000" fill="hold"/>
                                        <p:tgtEl>
                                          <p:spTgt spid="84"/>
                                        </p:tgtEl>
                                        <p:attrNameLst>
                                          <p:attrName>style.color</p:attrName>
                                        </p:attrNameLst>
                                      </p:cBhvr>
                                      <p:to>
                                        <a:srgbClr val="FF0000"/>
                                      </p:to>
                                    </p:animClr>
                                  </p:childTnLst>
                                </p:cTn>
                              </p:par>
                              <p:par>
                                <p:cTn id="138" presetID="6" presetClass="emph" presetSubtype="0" fill="hold" grpId="5" nodeType="withEffect">
                                  <p:stCondLst>
                                    <p:cond delay="0"/>
                                  </p:stCondLst>
                                  <p:childTnLst>
                                    <p:animScale>
                                      <p:cBhvr>
                                        <p:cTn id="139" dur="1000" fill="hold"/>
                                        <p:tgtEl>
                                          <p:spTgt spid="85"/>
                                        </p:tgtEl>
                                      </p:cBhvr>
                                      <p:by x="75000" y="75000"/>
                                    </p:animScale>
                                  </p:childTnLst>
                                </p:cTn>
                              </p:par>
                              <p:par>
                                <p:cTn id="140" presetID="3" presetClass="emph" presetSubtype="2" fill="hold" grpId="6" nodeType="withEffect">
                                  <p:stCondLst>
                                    <p:cond delay="0"/>
                                  </p:stCondLst>
                                  <p:childTnLst>
                                    <p:animClr clrSpc="rgb" dir="cw">
                                      <p:cBhvr override="childStyle">
                                        <p:cTn id="141" dur="1000" fill="hold"/>
                                        <p:tgtEl>
                                          <p:spTgt spid="85"/>
                                        </p:tgtEl>
                                        <p:attrNameLst>
                                          <p:attrName>style.color</p:attrName>
                                        </p:attrNameLst>
                                      </p:cBhvr>
                                      <p:to>
                                        <a:srgbClr val="0000FF"/>
                                      </p:to>
                                    </p:animClr>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81"/>
                                        </p:tgtEl>
                                      </p:cBhvr>
                                    </p:animEffect>
                                    <p:set>
                                      <p:cBhvr>
                                        <p:cTn id="146" dur="1" fill="hold">
                                          <p:stCondLst>
                                            <p:cond delay="499"/>
                                          </p:stCondLst>
                                        </p:cTn>
                                        <p:tgtEl>
                                          <p:spTgt spid="81"/>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fade">
                                      <p:cBhvr>
                                        <p:cTn id="1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animBg="1"/>
      <p:bldP spid="19" grpId="0" animBg="1"/>
      <p:bldP spid="73" grpId="0" animBg="1"/>
      <p:bldP spid="74" grpId="0" animBg="1"/>
      <p:bldP spid="76" grpId="0" animBg="1"/>
      <p:bldP spid="76" grpId="1" animBg="1"/>
      <p:bldP spid="77" grpId="0" animBg="1"/>
      <p:bldP spid="77" grpId="1" animBg="1"/>
      <p:bldP spid="81" grpId="0" animBg="1"/>
      <p:bldP spid="81" grpId="1" animBg="1"/>
      <p:bldP spid="83" grpId="0"/>
      <p:bldP spid="84" grpId="0"/>
      <p:bldP spid="84" grpId="1"/>
      <p:bldP spid="84" grpId="2"/>
      <p:bldP spid="84" grpId="3"/>
      <p:bldP spid="84" grpId="4"/>
      <p:bldP spid="84" grpId="5"/>
      <p:bldP spid="84" grpId="6"/>
      <p:bldP spid="85" grpId="0"/>
      <p:bldP spid="85" grpId="1"/>
      <p:bldP spid="85" grpId="2"/>
      <p:bldP spid="85" grpId="3"/>
      <p:bldP spid="85" grpId="4"/>
      <p:bldP spid="85" grpId="5"/>
      <p:bldP spid="85" grpId="6"/>
      <p:bldP spid="8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721708" y="6283652"/>
            <a:ext cx="4221892" cy="461665"/>
          </a:xfrm>
          <a:prstGeom prst="rect">
            <a:avLst/>
          </a:prstGeom>
        </p:spPr>
        <p:txBody>
          <a:bodyPr wrap="square">
            <a:spAutoFit/>
          </a:bodyPr>
          <a:lstStyle/>
          <a:p>
            <a:pPr algn="ctr"/>
            <a:r>
              <a:rPr lang="en-US" sz="1200" dirty="0"/>
              <a:t>Image Provided by: me - Photograph, CC BY-SA 3.0, https://commons.wikimedia.org/w/index.php?curid=1534586</a:t>
            </a:r>
          </a:p>
        </p:txBody>
      </p:sp>
      <p:sp>
        <p:nvSpPr>
          <p:cNvPr id="5" name="Title 4"/>
          <p:cNvSpPr>
            <a:spLocks noGrp="1"/>
          </p:cNvSpPr>
          <p:nvPr>
            <p:ph type="title"/>
          </p:nvPr>
        </p:nvSpPr>
        <p:spPr/>
        <p:txBody>
          <a:bodyPr/>
          <a:lstStyle/>
          <a:p>
            <a:r>
              <a:rPr lang="en-US" dirty="0"/>
              <a:t>Inductors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98</a:t>
            </a:fld>
            <a:endParaRPr lang="en-US" dirty="0"/>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2060"/>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1881808"/>
            <a:ext cx="5222436" cy="1065026"/>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u="sng" dirty="0">
                <a:solidFill>
                  <a:prstClr val="black"/>
                </a:solidFill>
                <a:latin typeface="Garamond" panose="02020404030301010803" pitchFamily="18" charset="0"/>
              </a:rPr>
              <a:t>Inductor</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Resists change in current</a:t>
            </a:r>
          </a:p>
          <a:p>
            <a:pPr algn="ctr"/>
            <a:endParaRPr lang="en-US" sz="2800" dirty="0">
              <a:solidFill>
                <a:prstClr val="black"/>
              </a:solidFill>
              <a:latin typeface="Garamond" panose="02020404030301010803" pitchFamily="18" charset="0"/>
            </a:endParaRPr>
          </a:p>
          <a:p>
            <a:pPr algn="ctr"/>
            <a:r>
              <a:rPr lang="en-US" sz="2800" dirty="0">
                <a:solidFill>
                  <a:prstClr val="black"/>
                </a:solidFill>
                <a:latin typeface="Garamond" panose="02020404030301010803" pitchFamily="18" charset="0"/>
              </a:rPr>
              <a:t>Schematic Symbol:</a:t>
            </a:r>
            <a:br>
              <a:rPr lang="en-US" sz="2800" dirty="0">
                <a:solidFill>
                  <a:prstClr val="black"/>
                </a:solidFill>
                <a:latin typeface="Garamond" panose="02020404030301010803" pitchFamily="18" charset="0"/>
              </a:rPr>
            </a:br>
            <a:endParaRPr lang="en-US" sz="2800" b="1" dirty="0">
              <a:solidFill>
                <a:prstClr val="black"/>
              </a:solidFill>
              <a:latin typeface="Garamond" panose="02020404030301010803" pitchFamily="18" charset="0"/>
            </a:endParaRP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16200000">
            <a:off x="8577515" y="2863134"/>
            <a:ext cx="330132" cy="2307287"/>
          </a:xfrm>
          <a:prstGeom prst="rect">
            <a:avLst/>
          </a:prstGeom>
        </p:spPr>
      </p:pic>
      <p:graphicFrame>
        <p:nvGraphicFramePr>
          <p:cNvPr id="50" name="Table 49"/>
          <p:cNvGraphicFramePr>
            <a:graphicFrameLocks noGrp="1"/>
          </p:cNvGraphicFramePr>
          <p:nvPr/>
        </p:nvGraphicFramePr>
        <p:xfrm>
          <a:off x="6131363" y="4706422"/>
          <a:ext cx="5222436" cy="1098244"/>
        </p:xfrm>
        <a:graphic>
          <a:graphicData uri="http://schemas.openxmlformats.org/drawingml/2006/table">
            <a:tbl>
              <a:tblPr firstRow="1" bandRow="1">
                <a:tableStyleId>{5C22544A-7EE6-4342-B048-85BDC9FD1C3A}</a:tableStyleId>
              </a:tblPr>
              <a:tblGrid>
                <a:gridCol w="1740812">
                  <a:extLst>
                    <a:ext uri="{9D8B030D-6E8A-4147-A177-3AD203B41FA5}">
                      <a16:colId xmlns:a16="http://schemas.microsoft.com/office/drawing/2014/main" val="845329426"/>
                    </a:ext>
                  </a:extLst>
                </a:gridCol>
                <a:gridCol w="1740812">
                  <a:extLst>
                    <a:ext uri="{9D8B030D-6E8A-4147-A177-3AD203B41FA5}">
                      <a16:colId xmlns:a16="http://schemas.microsoft.com/office/drawing/2014/main" val="3479891586"/>
                    </a:ext>
                  </a:extLst>
                </a:gridCol>
                <a:gridCol w="1740812">
                  <a:extLst>
                    <a:ext uri="{9D8B030D-6E8A-4147-A177-3AD203B41FA5}">
                      <a16:colId xmlns:a16="http://schemas.microsoft.com/office/drawing/2014/main" val="1718075343"/>
                    </a:ext>
                  </a:extLst>
                </a:gridCol>
              </a:tblGrid>
              <a:tr h="476414">
                <a:tc>
                  <a:txBody>
                    <a:bodyPr/>
                    <a:lstStyle/>
                    <a:p>
                      <a:pPr algn="ctr"/>
                      <a:r>
                        <a:rPr lang="en-US" sz="24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4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cxnSp>
        <p:nvCxnSpPr>
          <p:cNvPr id="53" name="Connector: Elbow 52"/>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Freeform: Shape 54"/>
          <p:cNvSpPr/>
          <p:nvPr/>
        </p:nvSpPr>
        <p:spPr>
          <a:xfrm>
            <a:off x="6124575" y="4476750"/>
            <a:ext cx="4895850" cy="1209675"/>
          </a:xfrm>
          <a:custGeom>
            <a:avLst/>
            <a:gdLst>
              <a:gd name="connsiteX0" fmla="*/ 0 w 4895850"/>
              <a:gd name="connsiteY0" fmla="*/ 1209675 h 1209675"/>
              <a:gd name="connsiteX1" fmla="*/ 2495550 w 4895850"/>
              <a:gd name="connsiteY1" fmla="*/ 1209675 h 1209675"/>
              <a:gd name="connsiteX2" fmla="*/ 3314700 w 4895850"/>
              <a:gd name="connsiteY2" fmla="*/ 0 h 1209675"/>
              <a:gd name="connsiteX3" fmla="*/ 4895850 w 4895850"/>
              <a:gd name="connsiteY3" fmla="*/ 0 h 1209675"/>
              <a:gd name="connsiteX4" fmla="*/ 4895850 w 4895850"/>
              <a:gd name="connsiteY4" fmla="*/ 19050 h 120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850" h="1209675">
                <a:moveTo>
                  <a:pt x="0" y="1209675"/>
                </a:moveTo>
                <a:lnTo>
                  <a:pt x="2495550" y="1209675"/>
                </a:lnTo>
                <a:lnTo>
                  <a:pt x="3314700" y="0"/>
                </a:lnTo>
                <a:lnTo>
                  <a:pt x="4895850" y="0"/>
                </a:lnTo>
                <a:lnTo>
                  <a:pt x="4895850" y="19050"/>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660631" y="4152901"/>
            <a:ext cx="5693167" cy="2617017"/>
            <a:chOff x="5660631" y="4152901"/>
            <a:chExt cx="5693167" cy="2617017"/>
          </a:xfrm>
        </p:grpSpPr>
        <p:cxnSp>
          <p:nvCxnSpPr>
            <p:cNvPr id="54" name="Straight Arrow Connector 53"/>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63" name="TextBox 62"/>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cxnSp>
        <p:nvCxnSpPr>
          <p:cNvPr id="64" name="Straight Connector 63"/>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4" name="Content Placeholder 7"/>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76656" y="1825625"/>
            <a:ext cx="4904687" cy="4351338"/>
          </a:xfrm>
        </p:spPr>
      </p:pic>
    </p:spTree>
    <p:extLst>
      <p:ext uri="{BB962C8B-B14F-4D97-AF65-F5344CB8AC3E}">
        <p14:creationId xmlns:p14="http://schemas.microsoft.com/office/powerpoint/2010/main" val="26394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DC-RL Circuits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99</a:t>
            </a:fld>
            <a:endParaRPr lang="en-US" dirty="0"/>
          </a:p>
        </p:txBody>
      </p:sp>
      <p:sp>
        <p:nvSpPr>
          <p:cNvPr id="2" name="Content Placeholder 1"/>
          <p:cNvSpPr>
            <a:spLocks noGrp="1"/>
          </p:cNvSpPr>
          <p:nvPr>
            <p:ph sz="half" idx="2"/>
          </p:nvPr>
        </p:nvSpPr>
        <p:spPr>
          <a:xfrm>
            <a:off x="6133381" y="1825625"/>
            <a:ext cx="5391510" cy="4351338"/>
          </a:xfrm>
        </p:spPr>
        <p:txBody>
          <a:bodyPr anchor="ctr"/>
          <a:lstStyle/>
          <a:p>
            <a:pPr marL="0" lvl="0" indent="0" algn="ctr">
              <a:buNone/>
            </a:pPr>
            <a:r>
              <a:rPr lang="en-US" sz="4400" dirty="0">
                <a:solidFill>
                  <a:prstClr val="black"/>
                </a:solidFill>
              </a:rPr>
              <a:t>Direct Current (DC)</a:t>
            </a:r>
            <a:endParaRPr lang="en-US" sz="4400" dirty="0">
              <a:solidFill>
                <a:prstClr val="black"/>
              </a:solidFill>
              <a:sym typeface="Wingdings" panose="05000000000000000000" pitchFamily="2" charset="2"/>
            </a:endParaRPr>
          </a:p>
          <a:p>
            <a:pPr marL="0" lvl="0" indent="0" algn="ctr">
              <a:buNone/>
            </a:pPr>
            <a:r>
              <a:rPr lang="en-US" sz="4000" dirty="0">
                <a:solidFill>
                  <a:prstClr val="black"/>
                </a:solidFill>
              </a:rPr>
              <a:t>+</a:t>
            </a:r>
          </a:p>
          <a:p>
            <a:pPr marL="0" lvl="0" indent="0" algn="ctr">
              <a:buNone/>
            </a:pPr>
            <a:r>
              <a:rPr lang="en-US" sz="4400" dirty="0">
                <a:solidFill>
                  <a:prstClr val="black"/>
                </a:solidFill>
              </a:rPr>
              <a:t>Resistor-Inductor</a:t>
            </a:r>
            <a:r>
              <a:rPr lang="en-US" sz="4000" dirty="0">
                <a:solidFill>
                  <a:prstClr val="black"/>
                </a:solidFill>
              </a:rPr>
              <a:t> (RL)</a:t>
            </a:r>
          </a:p>
          <a:p>
            <a:pPr marL="0" lvl="0" indent="0" algn="ctr">
              <a:buNone/>
            </a:pPr>
            <a:r>
              <a:rPr lang="en-US" sz="4000" dirty="0">
                <a:solidFill>
                  <a:prstClr val="black"/>
                </a:solidFill>
              </a:rPr>
              <a:t>=</a:t>
            </a:r>
          </a:p>
          <a:p>
            <a:pPr marL="0" lvl="0" indent="0" algn="ctr">
              <a:buNone/>
            </a:pPr>
            <a:r>
              <a:rPr lang="en-US" sz="4000" dirty="0">
                <a:solidFill>
                  <a:prstClr val="black"/>
                </a:solidFill>
              </a:rPr>
              <a:t>DC-RL</a:t>
            </a:r>
          </a:p>
        </p:txBody>
      </p:sp>
      <p:pic>
        <p:nvPicPr>
          <p:cNvPr id="7" name="Content Placeholder 6"/>
          <p:cNvPicPr>
            <a:picLocks noGrp="1" noChangeAspect="1"/>
          </p:cNvPicPr>
          <p:nvPr>
            <p:ph sz="half" idx="1"/>
          </p:nvPr>
        </p:nvPicPr>
        <p:blipFill>
          <a:blip r:embed="rId3"/>
          <a:stretch>
            <a:fillRect/>
          </a:stretch>
        </p:blipFill>
        <p:spPr>
          <a:xfrm>
            <a:off x="1334636" y="1825625"/>
            <a:ext cx="4553853" cy="4351338"/>
          </a:xfrm>
          <a:prstGeom prst="rect">
            <a:avLst/>
          </a:prstGeom>
        </p:spPr>
      </p:pic>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6" name="Group 5"/>
          <p:cNvGrpSpPr/>
          <p:nvPr/>
        </p:nvGrpSpPr>
        <p:grpSpPr>
          <a:xfrm>
            <a:off x="2026582" y="2406454"/>
            <a:ext cx="3196709" cy="3179999"/>
            <a:chOff x="2026582" y="2406454"/>
            <a:chExt cx="3196709" cy="3179999"/>
          </a:xfrm>
        </p:grpSpPr>
        <p:grpSp>
          <p:nvGrpSpPr>
            <p:cNvPr id="12" name="Group 11"/>
            <p:cNvGrpSpPr/>
            <p:nvPr/>
          </p:nvGrpSpPr>
          <p:grpSpPr>
            <a:xfrm>
              <a:off x="2642792" y="2860473"/>
              <a:ext cx="1512094" cy="752476"/>
              <a:chOff x="2645569" y="2855118"/>
              <a:chExt cx="1512094" cy="752476"/>
            </a:xfrm>
          </p:grpSpPr>
          <p:sp>
            <p:nvSpPr>
              <p:cNvPr id="13" name="Freeform: Shape 12"/>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38600" y="511682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026582" y="3407922"/>
              <a:ext cx="488018" cy="1186744"/>
              <a:chOff x="7793652" y="4631049"/>
              <a:chExt cx="488018" cy="1186744"/>
            </a:xfrm>
          </p:grpSpPr>
          <p:sp>
            <p:nvSpPr>
              <p:cNvPr id="20" name="Cylinder 19"/>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ylinder 20"/>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lus Sign 21"/>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Oval 23"/>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27" name="Freeform: Shape 26"/>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30" name="Freeform: Shape 29"/>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cxnSp>
          <p:nvCxnSpPr>
            <p:cNvPr id="33" name="Straight Connector 32"/>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grpSp>
    </p:spTree>
    <p:extLst>
      <p:ext uri="{BB962C8B-B14F-4D97-AF65-F5344CB8AC3E}">
        <p14:creationId xmlns:p14="http://schemas.microsoft.com/office/powerpoint/2010/main" val="176297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0"/>
</p:tagLst>
</file>

<file path=ppt/tags/tag10.xml><?xml version="1.0" encoding="utf-8"?>
<p:tagLst xmlns:a="http://schemas.openxmlformats.org/drawingml/2006/main" xmlns:r="http://schemas.openxmlformats.org/officeDocument/2006/relationships" xmlns:p="http://schemas.openxmlformats.org/presentationml/2006/main">
  <p:tag name="TIMING" val="|17.9|19.2"/>
</p:tagLst>
</file>

<file path=ppt/tags/tag11.xml><?xml version="1.0" encoding="utf-8"?>
<p:tagLst xmlns:a="http://schemas.openxmlformats.org/drawingml/2006/main" xmlns:r="http://schemas.openxmlformats.org/officeDocument/2006/relationships" xmlns:p="http://schemas.openxmlformats.org/presentationml/2006/main">
  <p:tag name="TIMING" val="|20.7|13.3|9.3"/>
</p:tagLst>
</file>

<file path=ppt/tags/tag12.xml><?xml version="1.0" encoding="utf-8"?>
<p:tagLst xmlns:a="http://schemas.openxmlformats.org/drawingml/2006/main" xmlns:r="http://schemas.openxmlformats.org/officeDocument/2006/relationships" xmlns:p="http://schemas.openxmlformats.org/presentationml/2006/main">
  <p:tag name="TIMING" val="|11.4|7.9|3.1|7.9"/>
</p:tagLst>
</file>

<file path=ppt/tags/tag13.xml><?xml version="1.0" encoding="utf-8"?>
<p:tagLst xmlns:a="http://schemas.openxmlformats.org/drawingml/2006/main" xmlns:r="http://schemas.openxmlformats.org/officeDocument/2006/relationships" xmlns:p="http://schemas.openxmlformats.org/presentationml/2006/main">
  <p:tag name="TIMING" val="|0.2|0.6|0.5|0.7"/>
</p:tagLst>
</file>

<file path=ppt/tags/tag14.xml><?xml version="1.0" encoding="utf-8"?>
<p:tagLst xmlns:a="http://schemas.openxmlformats.org/drawingml/2006/main" xmlns:r="http://schemas.openxmlformats.org/officeDocument/2006/relationships" xmlns:p="http://schemas.openxmlformats.org/presentationml/2006/main">
  <p:tag name="TIMING" val="|5.8|16.4|1.4|1.1|7.7|1.5"/>
</p:tagLst>
</file>

<file path=ppt/tags/tag15.xml><?xml version="1.0" encoding="utf-8"?>
<p:tagLst xmlns:a="http://schemas.openxmlformats.org/drawingml/2006/main" xmlns:r="http://schemas.openxmlformats.org/officeDocument/2006/relationships" xmlns:p="http://schemas.openxmlformats.org/presentationml/2006/main">
  <p:tag name="TIMING" val="|8.2"/>
</p:tagLst>
</file>

<file path=ppt/tags/tag16.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7.xml><?xml version="1.0" encoding="utf-8"?>
<p:tagLst xmlns:a="http://schemas.openxmlformats.org/drawingml/2006/main" xmlns:r="http://schemas.openxmlformats.org/officeDocument/2006/relationships" xmlns:p="http://schemas.openxmlformats.org/presentationml/2006/main">
  <p:tag name="TIMING" val="|15.8|2.3|1.9|1.8"/>
</p:tagLst>
</file>

<file path=ppt/tags/tag18.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9.xml><?xml version="1.0" encoding="utf-8"?>
<p:tagLst xmlns:a="http://schemas.openxmlformats.org/drawingml/2006/main" xmlns:r="http://schemas.openxmlformats.org/officeDocument/2006/relationships" xmlns:p="http://schemas.openxmlformats.org/presentationml/2006/main">
  <p:tag name="TIMING" val="|18.2|7.8|6|2.3"/>
</p:tagLst>
</file>

<file path=ppt/tags/tag2.xml><?xml version="1.0" encoding="utf-8"?>
<p:tagLst xmlns:a="http://schemas.openxmlformats.org/drawingml/2006/main" xmlns:r="http://schemas.openxmlformats.org/officeDocument/2006/relationships" xmlns:p="http://schemas.openxmlformats.org/presentationml/2006/main">
  <p:tag name="TIMING" val="|11.6|8.8"/>
</p:tagLst>
</file>

<file path=ppt/tags/tag20.xml><?xml version="1.0" encoding="utf-8"?>
<p:tagLst xmlns:a="http://schemas.openxmlformats.org/drawingml/2006/main" xmlns:r="http://schemas.openxmlformats.org/officeDocument/2006/relationships" xmlns:p="http://schemas.openxmlformats.org/presentationml/2006/main">
  <p:tag name="TIMING" val="|5.2|3|4.6|4.5|4.9"/>
</p:tagLst>
</file>

<file path=ppt/tags/tag21.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2.xml><?xml version="1.0" encoding="utf-8"?>
<p:tagLst xmlns:a="http://schemas.openxmlformats.org/drawingml/2006/main" xmlns:r="http://schemas.openxmlformats.org/officeDocument/2006/relationships" xmlns:p="http://schemas.openxmlformats.org/presentationml/2006/main">
  <p:tag name="TIMING" val="|14.3"/>
</p:tagLst>
</file>

<file path=ppt/tags/tag23.xml><?xml version="1.0" encoding="utf-8"?>
<p:tagLst xmlns:a="http://schemas.openxmlformats.org/drawingml/2006/main" xmlns:r="http://schemas.openxmlformats.org/officeDocument/2006/relationships" xmlns:p="http://schemas.openxmlformats.org/presentationml/2006/main">
  <p:tag name="TIMING" val="|12.1"/>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24.7"/>
</p:tagLst>
</file>

<file path=ppt/tags/tag26.xml><?xml version="1.0" encoding="utf-8"?>
<p:tagLst xmlns:a="http://schemas.openxmlformats.org/drawingml/2006/main" xmlns:r="http://schemas.openxmlformats.org/officeDocument/2006/relationships" xmlns:p="http://schemas.openxmlformats.org/presentationml/2006/main">
  <p:tag name="TIMING" val="|8.7|8.5|5.8|4"/>
</p:tagLst>
</file>

<file path=ppt/tags/tag3.xml><?xml version="1.0" encoding="utf-8"?>
<p:tagLst xmlns:a="http://schemas.openxmlformats.org/drawingml/2006/main" xmlns:r="http://schemas.openxmlformats.org/officeDocument/2006/relationships" xmlns:p="http://schemas.openxmlformats.org/presentationml/2006/main">
  <p:tag name="TIMING" val="|10.4|12.2|9.5"/>
</p:tagLst>
</file>

<file path=ppt/tags/tag4.xml><?xml version="1.0" encoding="utf-8"?>
<p:tagLst xmlns:a="http://schemas.openxmlformats.org/drawingml/2006/main" xmlns:r="http://schemas.openxmlformats.org/officeDocument/2006/relationships" xmlns:p="http://schemas.openxmlformats.org/presentationml/2006/main">
  <p:tag name="TIMING" val="|7.1|3.7"/>
</p:tagLst>
</file>

<file path=ppt/tags/tag5.xml><?xml version="1.0" encoding="utf-8"?>
<p:tagLst xmlns:a="http://schemas.openxmlformats.org/drawingml/2006/main" xmlns:r="http://schemas.openxmlformats.org/officeDocument/2006/relationships" xmlns:p="http://schemas.openxmlformats.org/presentationml/2006/main">
  <p:tag name="TIMING" val="|20.2|3.1|8|3|4.5"/>
</p:tagLst>
</file>

<file path=ppt/tags/tag6.xml><?xml version="1.0" encoding="utf-8"?>
<p:tagLst xmlns:a="http://schemas.openxmlformats.org/drawingml/2006/main" xmlns:r="http://schemas.openxmlformats.org/officeDocument/2006/relationships" xmlns:p="http://schemas.openxmlformats.org/presentationml/2006/main">
  <p:tag name="TIMING" val="|1.1|1.4|7.8|2.1|5"/>
</p:tagLst>
</file>

<file path=ppt/tags/tag7.xml><?xml version="1.0" encoding="utf-8"?>
<p:tagLst xmlns:a="http://schemas.openxmlformats.org/drawingml/2006/main" xmlns:r="http://schemas.openxmlformats.org/officeDocument/2006/relationships" xmlns:p="http://schemas.openxmlformats.org/presentationml/2006/main">
  <p:tag name="TIMING" val="|8.5|3.7|14.7|10.4|5.1"/>
</p:tagLst>
</file>

<file path=ppt/tags/tag8.xml><?xml version="1.0" encoding="utf-8"?>
<p:tagLst xmlns:a="http://schemas.openxmlformats.org/drawingml/2006/main" xmlns:r="http://schemas.openxmlformats.org/officeDocument/2006/relationships" xmlns:p="http://schemas.openxmlformats.org/presentationml/2006/main">
  <p:tag name="TIMING" val="|7.8"/>
</p:tagLst>
</file>

<file path=ppt/tags/tag9.xml><?xml version="1.0" encoding="utf-8"?>
<p:tagLst xmlns:a="http://schemas.openxmlformats.org/drawingml/2006/main" xmlns:r="http://schemas.openxmlformats.org/officeDocument/2006/relationships" xmlns:p="http://schemas.openxmlformats.org/presentationml/2006/main">
  <p:tag name="TIMING" val="|9.5|1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3295</TotalTime>
  <Words>8229</Words>
  <Application>Microsoft Office PowerPoint</Application>
  <PresentationFormat>Widescreen</PresentationFormat>
  <Paragraphs>1979</Paragraphs>
  <Slides>129</Slides>
  <Notes>74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129</vt:i4>
      </vt:variant>
    </vt:vector>
  </HeadingPairs>
  <TitlesOfParts>
    <vt:vector size="138" baseType="lpstr">
      <vt:lpstr>Arial</vt:lpstr>
      <vt:lpstr>Arial Black</vt:lpstr>
      <vt:lpstr>Calibri</vt:lpstr>
      <vt:lpstr>Calibri Light</vt:lpstr>
      <vt:lpstr>Cambria Math</vt:lpstr>
      <vt:lpstr>Garamond</vt:lpstr>
      <vt:lpstr>ITC Stone Sans</vt:lpstr>
      <vt:lpstr>ITC Stone Serif</vt:lpstr>
      <vt:lpstr>Office Theme</vt:lpstr>
      <vt:lpstr>Demand Characterization and Codesign of Dynamics-Adaptive Real-Time Systems</vt:lpstr>
      <vt:lpstr>Hard Real-Time Systems</vt:lpstr>
      <vt:lpstr>Hard Real-Time Systems: Airbags</vt:lpstr>
      <vt:lpstr>Real-Time Systems: Jobs &amp; Tasks</vt:lpstr>
      <vt:lpstr>Real-Time Systems: Demand</vt:lpstr>
      <vt:lpstr>Problem &amp; Motivation</vt:lpstr>
      <vt:lpstr>Problem &amp; Motivation</vt:lpstr>
      <vt:lpstr>Problem &amp; Motivation</vt:lpstr>
      <vt:lpstr>Problem &amp; Motivation</vt:lpstr>
      <vt:lpstr>Approach</vt:lpstr>
      <vt:lpstr>Approach</vt:lpstr>
      <vt:lpstr>Approach</vt:lpstr>
      <vt:lpstr>Thesis</vt:lpstr>
      <vt:lpstr>Related Work: Simple Derivatives</vt:lpstr>
      <vt:lpstr>Related Work: Simple Derivatives</vt:lpstr>
      <vt:lpstr>Related Work: Simple Derivatives</vt:lpstr>
      <vt:lpstr>Related Work: Electromagnetics</vt:lpstr>
      <vt:lpstr>Related Work: Classical Mechanics</vt:lpstr>
      <vt:lpstr>Related Work: What We’ll Cover</vt:lpstr>
      <vt:lpstr>An Efficient Knapsack-Based Approach for Calculating the Worst-Case Demand of AVR Tasks</vt:lpstr>
      <vt:lpstr>Stealing from Stores</vt:lpstr>
      <vt:lpstr>Holiday Thievery</vt:lpstr>
      <vt:lpstr>Holiday Thievery Function</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What’s next?</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Engine Control Future Work</vt:lpstr>
      <vt:lpstr>Engine Control Conclusion</vt:lpstr>
      <vt:lpstr>Engine Control in Perspective</vt:lpstr>
      <vt:lpstr>Future Work: In Context</vt:lpstr>
      <vt:lpstr>Future Work: DBF of Ascending Execution Sequences</vt:lpstr>
      <vt:lpstr>Future Work: DBF of Ascending Execution Sequences</vt:lpstr>
      <vt:lpstr>Future Work: DBF of Ascending Execution Sequences</vt:lpstr>
      <vt:lpstr>Future Work: DBF of Ascending Execution Sequences</vt:lpstr>
      <vt:lpstr>Future Work: Short Summary</vt:lpstr>
      <vt:lpstr>Future Work: Short Summary</vt:lpstr>
      <vt:lpstr>Future Work: Short Summary</vt:lpstr>
      <vt:lpstr>Future Work: In Context</vt:lpstr>
      <vt:lpstr>Timeline &amp; Conferences</vt:lpstr>
      <vt:lpstr>Publications</vt:lpstr>
      <vt:lpstr>Conclusion</vt:lpstr>
      <vt:lpstr>Appendix</vt:lpstr>
      <vt:lpstr>Future Work: In Context</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lpstr>Trading Utilization for Circuitry: Hardware-Software Co-design for Real-Time Software-Based Short-Circuit Protection</vt:lpstr>
      <vt:lpstr>Toast, anyone?</vt:lpstr>
      <vt:lpstr>Not Your Fault</vt:lpstr>
      <vt:lpstr>Your Home is Not Alone</vt:lpstr>
      <vt:lpstr>Low Power, High Stakes</vt:lpstr>
      <vt:lpstr>Motivation and Problem Statement</vt:lpstr>
      <vt:lpstr>Approach</vt:lpstr>
      <vt:lpstr>Contribution Summary</vt:lpstr>
      <vt:lpstr>Outline</vt:lpstr>
      <vt:lpstr>Electronics Background</vt:lpstr>
      <vt:lpstr>Basic Circuitry </vt:lpstr>
      <vt:lpstr>Inductors </vt:lpstr>
      <vt:lpstr>DC-RL Circuits</vt:lpstr>
      <vt:lpstr>Detailed Approach</vt:lpstr>
      <vt:lpstr>Related Work</vt:lpstr>
      <vt:lpstr>System Model</vt:lpstr>
      <vt:lpstr>Inductors: Spatial Parameters</vt:lpstr>
      <vt:lpstr>Quick Summary</vt:lpstr>
      <vt:lpstr>Electronics System: Example Short Detection</vt:lpstr>
      <vt:lpstr>Electronics System: Operating Current Model</vt:lpstr>
      <vt:lpstr>Methods of Detection: Maximum I</vt:lpstr>
      <vt:lpstr>Methods of Detection: Maximum ∆I</vt:lpstr>
      <vt:lpstr>Quick Summary</vt:lpstr>
      <vt:lpstr>Methods of Detection: Min. Time to Detection</vt:lpstr>
      <vt:lpstr>Real-Time System Model</vt:lpstr>
      <vt:lpstr>Real-Time System Model: Example Failure</vt:lpstr>
      <vt:lpstr>Real-Time System Model: Example Success</vt:lpstr>
      <vt:lpstr>Real-Time System Model: Utilization</vt:lpstr>
      <vt:lpstr>Quick Model Summary</vt:lpstr>
      <vt:lpstr>Inductance vs Utilization Relationship</vt:lpstr>
      <vt:lpstr>Evaluation and Results</vt:lpstr>
      <vt:lpstr>Experiment Setup</vt:lpstr>
      <vt:lpstr>Experimentation: FUL and HSF Shorts</vt:lpstr>
      <vt:lpstr>Experimentation: Scaling</vt:lpstr>
      <vt:lpstr>Short Detection with Varied Period</vt:lpstr>
      <vt:lpstr>Conclusion</vt:lpstr>
      <vt:lpstr>Contribution Summary and Future Work</vt:lpstr>
      <vt:lpstr>Previous Publication</vt:lpstr>
      <vt:lpstr>Thank you!</vt:lpstr>
      <vt:lpstr>PowerPoint Presentation</vt:lpstr>
      <vt:lpstr>PowerPoint Presentation</vt:lpstr>
      <vt:lpstr>Electronics System: Operating Current Model</vt:lpstr>
      <vt:lpstr>Problem &amp;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Aaron Willcock</cp:lastModifiedBy>
  <cp:revision>112</cp:revision>
  <dcterms:created xsi:type="dcterms:W3CDTF">2017-03-24T20:12:23Z</dcterms:created>
  <dcterms:modified xsi:type="dcterms:W3CDTF">2021-02-16T20:44:07Z</dcterms:modified>
</cp:coreProperties>
</file>